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24" r:id="rId5"/>
    <p:sldId id="337" r:id="rId6"/>
    <p:sldId id="341" r:id="rId7"/>
    <p:sldId id="334" r:id="rId8"/>
    <p:sldId id="342" r:id="rId9"/>
    <p:sldId id="339" r:id="rId10"/>
    <p:sldId id="340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7871F-EF79-E351-671A-7ED60DBF0856}" name="Peter, Tatjana" initials="PT" userId="S::peterta4@novartis.net::498cdb32-93ae-473f-a913-3db738834ba6" providerId="AD"/>
  <p188:author id="{B0127184-0F00-C23E-79F0-543ED6C869A7}" name="Tagari, Eleni" initials="ET" userId="S::TAGAREL1@novartis.net::698b4a75-4965-49df-b4c2-d2566eb8ce59" providerId="AD"/>
  <p188:author id="{69D80695-D809-CF8A-AF2B-51EBB2EDEA48}" name="Viktoria Antonow" initials="VA" userId="S::vantonow@kwmedipoint.de::c0c716d9-e399-40a8-95b8-0c6fcc6f3858" providerId="AD"/>
  <p188:author id="{9C49F5BF-6A0D-1646-E8E8-970C9387729C}" name="Barbara Knapp" initials="BK" userId="S::bknapp@kwmedipoint.de::4f0281da-259f-4bb5-b86a-8d73f35d4d6d" providerId="AD"/>
  <p188:author id="{710D53CA-70D4-3CE1-9158-E44BEF2D826C}" name="Peter, Tatjana" initials="" userId="S::PETERTA4@novartis.net::498cdb32-93ae-473f-a913-3db738834ba6" providerId="AD"/>
  <p188:author id="{29ABE8E5-1F1C-004E-6600-F34607C094CF}" name="Feldmann, Melanie" initials="MF" userId="S::ZEHACME1@novartis.net::54421fe6-56b6-4786-befb-04cd5f47f1e2" providerId="AD"/>
  <p188:author id="{1611A7F6-52DA-55C1-3072-E4B0572853E1}" name="Christian Adler" initials="CA" userId="S::cadler@kwmedipoint.de::cee0bd82-541c-49f9-a0c3-e539f9fd49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60A9"/>
    <a:srgbClr val="002068"/>
    <a:srgbClr val="FFC100"/>
    <a:srgbClr val="F2F2F2"/>
    <a:srgbClr val="D0D0D0"/>
    <a:srgbClr val="A7A8AA"/>
    <a:srgbClr val="50E2D0"/>
    <a:srgbClr val="8F2D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3" autoAdjust="0"/>
  </p:normalViewPr>
  <p:slideViewPr>
    <p:cSldViewPr snapToGrid="0">
      <p:cViewPr varScale="1">
        <p:scale>
          <a:sx n="89" d="100"/>
          <a:sy n="89" d="100"/>
        </p:scale>
        <p:origin x="139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376587215526"/>
          <c:y val="4.3514284359834121E-2"/>
          <c:w val="0.81365527552712302"/>
          <c:h val="0.75801301107162977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BRAFi mono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Tabelle1!$A$2:$A$19</c:f>
              <c:numCache>
                <c:formatCode>General</c:formatCode>
                <c:ptCount val="18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</c:numCache>
            </c:numRef>
          </c:cat>
          <c:val>
            <c:numRef>
              <c:f>Tabelle1!$B$2:$B$19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C3-45DC-B602-DF5EAAA098D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BRAFi/MEKi combo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Tabelle1!$A$2:$A$19</c:f>
              <c:numCache>
                <c:formatCode>General</c:formatCode>
                <c:ptCount val="18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</c:numCache>
            </c:numRef>
          </c:cat>
          <c:val>
            <c:numRef>
              <c:f>Tabelle1!$C$2:$C$19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C3-45DC-B602-DF5EAAA09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4502874852709395"/>
              <c:y val="0.912489759501009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>
                    <a:solidFill>
                      <a:schemeClr val="tx1"/>
                    </a:solidFill>
                  </a:rPr>
                  <a:t>PFS</a:t>
                </a:r>
              </a:p>
            </c:rich>
          </c:tx>
          <c:layout>
            <c:manualLayout>
              <c:xMode val="edge"/>
              <c:yMode val="edge"/>
              <c:x val="1.2692727067390386E-2"/>
              <c:y val="0.344941829045376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376587215526"/>
          <c:y val="4.3514284359834121E-2"/>
          <c:w val="0.81365527552712302"/>
          <c:h val="0.75801301107162977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BRAFi mono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Tabelle1!$A$2:$A$19</c:f>
              <c:numCache>
                <c:formatCode>General</c:formatCode>
                <c:ptCount val="18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</c:numCache>
            </c:numRef>
          </c:cat>
          <c:val>
            <c:numRef>
              <c:f>Tabelle1!$B$2:$B$19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9A-400F-93DC-271B3E3D3CF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BRAFi/MEKi combo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Tabelle1!$A$2:$A$19</c:f>
              <c:numCache>
                <c:formatCode>General</c:formatCode>
                <c:ptCount val="18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</c:numCache>
            </c:numRef>
          </c:cat>
          <c:val>
            <c:numRef>
              <c:f>Tabelle1!$C$2:$C$19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9A-400F-93DC-271B3E3D3CF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MEKi mono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Tabelle1!$A$2:$A$19</c:f>
              <c:numCache>
                <c:formatCode>General</c:formatCode>
                <c:ptCount val="18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</c:numCache>
            </c:numRef>
          </c:cat>
          <c:val>
            <c:numRef>
              <c:f>Tabelle1!$D$2:$D$19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9A-400F-93DC-271B3E3D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4502874852709395"/>
              <c:y val="0.912489759501009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>
                    <a:solidFill>
                      <a:schemeClr val="tx1"/>
                    </a:solidFill>
                  </a:rPr>
                  <a:t>PFS</a:t>
                </a:r>
              </a:p>
            </c:rich>
          </c:tx>
          <c:layout>
            <c:manualLayout>
              <c:xMode val="edge"/>
              <c:yMode val="edge"/>
              <c:x val="2.8558635901628368E-2"/>
              <c:y val="0.344941829045376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376587215526"/>
          <c:y val="4.3514284359834121E-2"/>
          <c:w val="0.81365527552712302"/>
          <c:h val="0.75801301107162977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V600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Tabelle1!$A$2:$A$19</c:f>
              <c:numCache>
                <c:formatCode>General</c:formatCode>
                <c:ptCount val="18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</c:numCache>
            </c:numRef>
          </c:cat>
          <c:val>
            <c:numRef>
              <c:f>Tabelle1!$B$2:$B$19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B6-4309-B8AB-62128BB0BE9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Non-V600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Tabelle1!$A$2:$A$19</c:f>
              <c:numCache>
                <c:formatCode>General</c:formatCode>
                <c:ptCount val="18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</c:numCache>
            </c:numRef>
          </c:cat>
          <c:val>
            <c:numRef>
              <c:f>Tabelle1!$C$2:$C$19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B6-4309-B8AB-62128BB0B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4502874852709395"/>
              <c:y val="0.912489759501009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>
                    <a:solidFill>
                      <a:schemeClr val="tx1"/>
                    </a:solidFill>
                  </a:rPr>
                  <a:t>PFS</a:t>
                </a:r>
              </a:p>
            </c:rich>
          </c:tx>
          <c:layout>
            <c:manualLayout>
              <c:xMode val="edge"/>
              <c:yMode val="edge"/>
              <c:x val="1.2692727067390386E-2"/>
              <c:y val="0.344941829045376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5470960139839873"/>
          <c:y val="0.12066526545751556"/>
          <c:w val="0.31947743942720819"/>
          <c:h val="0.15461328841591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0.67707</cdr:x>
      <cdr:y>0.05627</cdr:y>
    </cdr:from>
    <cdr:to>
      <cdr:x>0.97327</cdr:x>
      <cdr:y>0.19509</cdr:y>
    </cdr:to>
    <cdr:grpSp>
      <cdr:nvGrpSpPr>
        <cdr:cNvPr id="9" name="Gruppieren 8">
          <a:extLst xmlns:a="http://schemas.openxmlformats.org/drawingml/2006/main">
            <a:ext uri="{FF2B5EF4-FFF2-40B4-BE49-F238E27FC236}">
              <a16:creationId xmlns:a16="http://schemas.microsoft.com/office/drawing/2014/main" id="{63DCF1A8-4020-BD19-5DE5-8836CE0865DC}"/>
            </a:ext>
          </a:extLst>
        </cdr:cNvPr>
        <cdr:cNvGrpSpPr/>
      </cdr:nvGrpSpPr>
      <cdr:grpSpPr>
        <a:xfrm xmlns:a="http://schemas.openxmlformats.org/drawingml/2006/main">
          <a:off x="2709832" y="137234"/>
          <a:ext cx="1185479" cy="338560"/>
          <a:chOff x="2709818" y="137245"/>
          <a:chExt cx="1185483" cy="338554"/>
        </a:xfrm>
      </cdr:grpSpPr>
      <cdr:cxnSp macro="">
        <cdr:nvCxnSpPr>
          <cdr:cNvPr id="3" name="Gerader Verbinder 2">
            <a:extLst xmlns:a="http://schemas.openxmlformats.org/drawingml/2006/main">
              <a:ext uri="{FF2B5EF4-FFF2-40B4-BE49-F238E27FC236}">
                <a16:creationId xmlns:a16="http://schemas.microsoft.com/office/drawing/2014/main" id="{33596516-E9A5-7B0F-9BD2-3BBDFB9942BB}"/>
              </a:ext>
            </a:extLst>
          </cdr:cNvPr>
          <cdr:cNvCxnSpPr/>
        </cdr:nvCxnSpPr>
        <cdr:spPr>
          <a:xfrm xmlns:a="http://schemas.openxmlformats.org/drawingml/2006/main">
            <a:off x="2709818" y="237682"/>
            <a:ext cx="234950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accent2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Textfeld 3">
            <a:extLst xmlns:a="http://schemas.openxmlformats.org/drawingml/2006/main">
              <a:ext uri="{FF2B5EF4-FFF2-40B4-BE49-F238E27FC236}">
                <a16:creationId xmlns:a16="http://schemas.microsoft.com/office/drawing/2014/main" id="{C7B5F0A1-F2E2-6AB4-17AB-D2E1BDE8762B}"/>
              </a:ext>
            </a:extLst>
          </cdr:cNvPr>
          <cdr:cNvSpPr txBox="1"/>
        </cdr:nvSpPr>
        <cdr:spPr>
          <a:xfrm xmlns:a="http://schemas.openxmlformats.org/drawingml/2006/main">
            <a:off x="2917151" y="137245"/>
            <a:ext cx="978150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de-DE" sz="700" kern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BRAFi</a:t>
            </a:r>
            <a:r>
              <a:rPr lang="de-DE" sz="7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-Mono</a:t>
            </a:r>
          </a:p>
          <a:p xmlns:a="http://schemas.openxmlformats.org/drawingml/2006/main">
            <a:r>
              <a:rPr lang="de-DE" sz="700" kern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BRAFi</a:t>
            </a:r>
            <a:r>
              <a:rPr lang="de-DE" sz="7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sz="700" kern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MEKi</a:t>
            </a:r>
            <a:r>
              <a:rPr lang="de-DE" sz="7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-Kombi</a:t>
            </a:r>
          </a:p>
        </cdr:txBody>
      </cdr:sp>
      <cdr:cxnSp macro="">
        <cdr:nvCxnSpPr>
          <cdr:cNvPr id="5" name="Gerader Verbinder 4">
            <a:extLst xmlns:a="http://schemas.openxmlformats.org/drawingml/2006/main">
              <a:ext uri="{FF2B5EF4-FFF2-40B4-BE49-F238E27FC236}">
                <a16:creationId xmlns:a16="http://schemas.microsoft.com/office/drawing/2014/main" id="{DA20A5B1-E288-3100-90D9-DB473F0ACCD3}"/>
              </a:ext>
            </a:extLst>
          </cdr:cNvPr>
          <cdr:cNvCxnSpPr/>
        </cdr:nvCxnSpPr>
        <cdr:spPr>
          <a:xfrm xmlns:a="http://schemas.openxmlformats.org/drawingml/2006/main">
            <a:off x="2712993" y="346735"/>
            <a:ext cx="234950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accent6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3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9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2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6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1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7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07C4262D-922A-2725-8808-A732A2277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3" y="-1"/>
            <a:ext cx="5829388" cy="426091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F3EA86-16EB-319B-4E59-5E2806AF7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6052" y="1140643"/>
            <a:ext cx="4795948" cy="5712595"/>
          </a:xfrm>
          <a:custGeom>
            <a:avLst/>
            <a:gdLst>
              <a:gd name="connsiteX0" fmla="*/ 1269090 w 3292262"/>
              <a:gd name="connsiteY0" fmla="*/ 142 h 3921510"/>
              <a:gd name="connsiteX1" fmla="*/ 1586011 w 3292262"/>
              <a:gd name="connsiteY1" fmla="*/ 45942 h 3921510"/>
              <a:gd name="connsiteX2" fmla="*/ 1602376 w 3292262"/>
              <a:gd name="connsiteY2" fmla="*/ 51394 h 3921510"/>
              <a:gd name="connsiteX3" fmla="*/ 1612194 w 3292262"/>
              <a:gd name="connsiteY3" fmla="*/ 53575 h 3921510"/>
              <a:gd name="connsiteX4" fmla="*/ 1968936 w 3292262"/>
              <a:gd name="connsiteY4" fmla="*/ 153900 h 3921510"/>
              <a:gd name="connsiteX5" fmla="*/ 3292262 w 3292262"/>
              <a:gd name="connsiteY5" fmla="*/ 523573 h 3921510"/>
              <a:gd name="connsiteX6" fmla="*/ 3292262 w 3292262"/>
              <a:gd name="connsiteY6" fmla="*/ 3921510 h 3921510"/>
              <a:gd name="connsiteX7" fmla="*/ 301960 w 3292262"/>
              <a:gd name="connsiteY7" fmla="*/ 3921510 h 3921510"/>
              <a:gd name="connsiteX8" fmla="*/ 661974 w 3292262"/>
              <a:gd name="connsiteY8" fmla="*/ 3351189 h 3921510"/>
              <a:gd name="connsiteX9" fmla="*/ 671793 w 3292262"/>
              <a:gd name="connsiteY9" fmla="*/ 3313022 h 3921510"/>
              <a:gd name="connsiteX10" fmla="*/ 673975 w 3292262"/>
              <a:gd name="connsiteY10" fmla="*/ 2685996 h 3921510"/>
              <a:gd name="connsiteX11" fmla="*/ 370690 w 3292262"/>
              <a:gd name="connsiteY11" fmla="*/ 2136393 h 3921510"/>
              <a:gd name="connsiteX12" fmla="*/ 342325 w 3292262"/>
              <a:gd name="connsiteY12" fmla="*/ 2108041 h 3921510"/>
              <a:gd name="connsiteX13" fmla="*/ 39040 w 3292262"/>
              <a:gd name="connsiteY13" fmla="*/ 1559529 h 3921510"/>
              <a:gd name="connsiteX14" fmla="*/ 41222 w 3292262"/>
              <a:gd name="connsiteY14" fmla="*/ 931412 h 3921510"/>
              <a:gd name="connsiteX15" fmla="*/ 52131 w 3292262"/>
              <a:gd name="connsiteY15" fmla="*/ 893245 h 3921510"/>
              <a:gd name="connsiteX16" fmla="*/ 939076 w 3292262"/>
              <a:gd name="connsiteY16" fmla="*/ 39399 h 3921510"/>
              <a:gd name="connsiteX17" fmla="*/ 1269090 w 3292262"/>
              <a:gd name="connsiteY17" fmla="*/ 142 h 39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2262" h="3921510">
                <a:moveTo>
                  <a:pt x="1269090" y="142"/>
                </a:moveTo>
                <a:cubicBezTo>
                  <a:pt x="1377639" y="1778"/>
                  <a:pt x="1484007" y="17590"/>
                  <a:pt x="1586011" y="45942"/>
                </a:cubicBezTo>
                <a:cubicBezTo>
                  <a:pt x="1591466" y="48123"/>
                  <a:pt x="1596921" y="49214"/>
                  <a:pt x="1602376" y="51394"/>
                </a:cubicBezTo>
                <a:cubicBezTo>
                  <a:pt x="1605649" y="51394"/>
                  <a:pt x="1608921" y="52485"/>
                  <a:pt x="1612194" y="53575"/>
                </a:cubicBezTo>
                <a:cubicBezTo>
                  <a:pt x="1744200" y="90652"/>
                  <a:pt x="1863114" y="123366"/>
                  <a:pt x="1968936" y="153900"/>
                </a:cubicBezTo>
                <a:cubicBezTo>
                  <a:pt x="2574415" y="322924"/>
                  <a:pt x="2807879" y="388353"/>
                  <a:pt x="3292262" y="523573"/>
                </a:cubicBezTo>
                <a:cubicBezTo>
                  <a:pt x="3292262" y="3921510"/>
                  <a:pt x="3292262" y="3921510"/>
                  <a:pt x="3292262" y="3921510"/>
                </a:cubicBezTo>
                <a:lnTo>
                  <a:pt x="301960" y="3921510"/>
                </a:lnTo>
                <a:cubicBezTo>
                  <a:pt x="472148" y="3767752"/>
                  <a:pt x="596517" y="3570375"/>
                  <a:pt x="661974" y="3351189"/>
                </a:cubicBezTo>
                <a:cubicBezTo>
                  <a:pt x="665247" y="3338103"/>
                  <a:pt x="669611" y="3326108"/>
                  <a:pt x="671793" y="3313022"/>
                </a:cubicBezTo>
                <a:cubicBezTo>
                  <a:pt x="725249" y="3113464"/>
                  <a:pt x="728522" y="2898639"/>
                  <a:pt x="673975" y="2685996"/>
                </a:cubicBezTo>
                <a:cubicBezTo>
                  <a:pt x="619427" y="2472261"/>
                  <a:pt x="512514" y="2285789"/>
                  <a:pt x="370690" y="2136393"/>
                </a:cubicBezTo>
                <a:cubicBezTo>
                  <a:pt x="361962" y="2126579"/>
                  <a:pt x="352143" y="2116765"/>
                  <a:pt x="342325" y="2108041"/>
                </a:cubicBezTo>
                <a:cubicBezTo>
                  <a:pt x="200501" y="1958645"/>
                  <a:pt x="94678" y="1772173"/>
                  <a:pt x="39040" y="1559529"/>
                </a:cubicBezTo>
                <a:cubicBezTo>
                  <a:pt x="-15508" y="1345795"/>
                  <a:pt x="-11144" y="1130970"/>
                  <a:pt x="41222" y="931412"/>
                </a:cubicBezTo>
                <a:cubicBezTo>
                  <a:pt x="44495" y="919417"/>
                  <a:pt x="48858" y="906331"/>
                  <a:pt x="52131" y="893245"/>
                </a:cubicBezTo>
                <a:cubicBezTo>
                  <a:pt x="173227" y="487587"/>
                  <a:pt x="498331" y="152809"/>
                  <a:pt x="939076" y="39399"/>
                </a:cubicBezTo>
                <a:cubicBezTo>
                  <a:pt x="1049808" y="11047"/>
                  <a:pt x="1160540" y="-1494"/>
                  <a:pt x="1269090" y="142"/>
                </a:cubicBezTo>
                <a:close/>
              </a:path>
            </a:pathLst>
          </a:custGeom>
        </p:spPr>
        <p:txBody>
          <a:bodyPr wrap="square" tIns="15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6A187-5C21-6D84-21C3-FDB317F97C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458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553CAFF3-88CC-A44E-5E3C-DD2FD5860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95" y="2315189"/>
            <a:ext cx="3404695" cy="454383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A3F113-29C8-F197-A2C1-B43918C6C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8953" y="-5786"/>
            <a:ext cx="5847811" cy="4749490"/>
          </a:xfrm>
          <a:custGeom>
            <a:avLst/>
            <a:gdLst>
              <a:gd name="connsiteX0" fmla="*/ 1348177 w 5886451"/>
              <a:gd name="connsiteY0" fmla="*/ 0 h 4780873"/>
              <a:gd name="connsiteX1" fmla="*/ 5886451 w 5886451"/>
              <a:gd name="connsiteY1" fmla="*/ 0 h 4780873"/>
              <a:gd name="connsiteX2" fmla="*/ 5886451 w 5886451"/>
              <a:gd name="connsiteY2" fmla="*/ 2351144 h 4780873"/>
              <a:gd name="connsiteX3" fmla="*/ 3685444 w 5886451"/>
              <a:gd name="connsiteY3" fmla="*/ 4780873 h 4780873"/>
              <a:gd name="connsiteX4" fmla="*/ 3685444 w 5886451"/>
              <a:gd name="connsiteY4" fmla="*/ 4777665 h 4780873"/>
              <a:gd name="connsiteX5" fmla="*/ 3685444 w 5886451"/>
              <a:gd name="connsiteY5" fmla="*/ 4776061 h 4780873"/>
              <a:gd name="connsiteX6" fmla="*/ 3520329 w 5886451"/>
              <a:gd name="connsiteY6" fmla="*/ 4181058 h 4780873"/>
              <a:gd name="connsiteX7" fmla="*/ 3087501 w 5886451"/>
              <a:gd name="connsiteY7" fmla="*/ 3740018 h 4780873"/>
              <a:gd name="connsiteX8" fmla="*/ 3053837 w 5886451"/>
              <a:gd name="connsiteY8" fmla="*/ 3720773 h 4780873"/>
              <a:gd name="connsiteX9" fmla="*/ 1845127 w 5886451"/>
              <a:gd name="connsiteY9" fmla="*/ 3728792 h 4780873"/>
              <a:gd name="connsiteX10" fmla="*/ 1841921 w 5886451"/>
              <a:gd name="connsiteY10" fmla="*/ 3730396 h 4780873"/>
              <a:gd name="connsiteX11" fmla="*/ 1777798 w 5886451"/>
              <a:gd name="connsiteY11" fmla="*/ 3765679 h 4780873"/>
              <a:gd name="connsiteX12" fmla="*/ 1750546 w 5886451"/>
              <a:gd name="connsiteY12" fmla="*/ 3780113 h 4780873"/>
              <a:gd name="connsiteX13" fmla="*/ 1721691 w 5886451"/>
              <a:gd name="connsiteY13" fmla="*/ 3791339 h 4780873"/>
              <a:gd name="connsiteX14" fmla="*/ 1694439 w 5886451"/>
              <a:gd name="connsiteY14" fmla="*/ 3804170 h 4780873"/>
              <a:gd name="connsiteX15" fmla="*/ 1665584 w 5886451"/>
              <a:gd name="connsiteY15" fmla="*/ 3815396 h 4780873"/>
              <a:gd name="connsiteX16" fmla="*/ 1636729 w 5886451"/>
              <a:gd name="connsiteY16" fmla="*/ 3826623 h 4780873"/>
              <a:gd name="connsiteX17" fmla="*/ 1607873 w 5886451"/>
              <a:gd name="connsiteY17" fmla="*/ 3836245 h 4780873"/>
              <a:gd name="connsiteX18" fmla="*/ 1149397 w 5886451"/>
              <a:gd name="connsiteY18" fmla="*/ 3893981 h 4780873"/>
              <a:gd name="connsiteX19" fmla="*/ 1120542 w 5886451"/>
              <a:gd name="connsiteY19" fmla="*/ 3890774 h 4780873"/>
              <a:gd name="connsiteX20" fmla="*/ 1091687 w 5886451"/>
              <a:gd name="connsiteY20" fmla="*/ 3887566 h 4780873"/>
              <a:gd name="connsiteX21" fmla="*/ 1090084 w 5886451"/>
              <a:gd name="connsiteY21" fmla="*/ 3887566 h 4780873"/>
              <a:gd name="connsiteX22" fmla="*/ 1064435 w 5886451"/>
              <a:gd name="connsiteY22" fmla="*/ 3884359 h 4780873"/>
              <a:gd name="connsiteX23" fmla="*/ 1061229 w 5886451"/>
              <a:gd name="connsiteY23" fmla="*/ 3884359 h 4780873"/>
              <a:gd name="connsiteX24" fmla="*/ 1045198 w 5886451"/>
              <a:gd name="connsiteY24" fmla="*/ 3881151 h 4780873"/>
              <a:gd name="connsiteX25" fmla="*/ 1043595 w 5886451"/>
              <a:gd name="connsiteY25" fmla="*/ 3881151 h 4780873"/>
              <a:gd name="connsiteX26" fmla="*/ 1035579 w 5886451"/>
              <a:gd name="connsiteY26" fmla="*/ 3881151 h 4780873"/>
              <a:gd name="connsiteX27" fmla="*/ 1030770 w 5886451"/>
              <a:gd name="connsiteY27" fmla="*/ 3879547 h 4780873"/>
              <a:gd name="connsiteX28" fmla="*/ 1019549 w 5886451"/>
              <a:gd name="connsiteY28" fmla="*/ 3877944 h 4780873"/>
              <a:gd name="connsiteX29" fmla="*/ 1013137 w 5886451"/>
              <a:gd name="connsiteY29" fmla="*/ 3876340 h 4780873"/>
              <a:gd name="connsiteX30" fmla="*/ 1006724 w 5886451"/>
              <a:gd name="connsiteY30" fmla="*/ 3876340 h 4780873"/>
              <a:gd name="connsiteX31" fmla="*/ 1000312 w 5886451"/>
              <a:gd name="connsiteY31" fmla="*/ 3874736 h 4780873"/>
              <a:gd name="connsiteX32" fmla="*/ 992297 w 5886451"/>
              <a:gd name="connsiteY32" fmla="*/ 3873132 h 4780873"/>
              <a:gd name="connsiteX33" fmla="*/ 984281 w 5886451"/>
              <a:gd name="connsiteY33" fmla="*/ 3871528 h 4780873"/>
              <a:gd name="connsiteX34" fmla="*/ 979472 w 5886451"/>
              <a:gd name="connsiteY34" fmla="*/ 3869925 h 4780873"/>
              <a:gd name="connsiteX35" fmla="*/ 971457 w 5886451"/>
              <a:gd name="connsiteY35" fmla="*/ 3868321 h 4780873"/>
              <a:gd name="connsiteX36" fmla="*/ 966648 w 5886451"/>
              <a:gd name="connsiteY36" fmla="*/ 3866717 h 4780873"/>
              <a:gd name="connsiteX37" fmla="*/ 955426 w 5886451"/>
              <a:gd name="connsiteY37" fmla="*/ 3865113 h 4780873"/>
              <a:gd name="connsiteX38" fmla="*/ 950617 w 5886451"/>
              <a:gd name="connsiteY38" fmla="*/ 3863510 h 4780873"/>
              <a:gd name="connsiteX39" fmla="*/ 940999 w 5886451"/>
              <a:gd name="connsiteY39" fmla="*/ 3861906 h 4780873"/>
              <a:gd name="connsiteX40" fmla="*/ 937793 w 5886451"/>
              <a:gd name="connsiteY40" fmla="*/ 3860302 h 4780873"/>
              <a:gd name="connsiteX41" fmla="*/ 926571 w 5886451"/>
              <a:gd name="connsiteY41" fmla="*/ 3858698 h 4780873"/>
              <a:gd name="connsiteX42" fmla="*/ 923365 w 5886451"/>
              <a:gd name="connsiteY42" fmla="*/ 3857094 h 4780873"/>
              <a:gd name="connsiteX43" fmla="*/ 897716 w 5886451"/>
              <a:gd name="connsiteY43" fmla="*/ 3850679 h 4780873"/>
              <a:gd name="connsiteX44" fmla="*/ 894510 w 5886451"/>
              <a:gd name="connsiteY44" fmla="*/ 3849075 h 4780873"/>
              <a:gd name="connsiteX45" fmla="*/ 867258 w 5886451"/>
              <a:gd name="connsiteY45" fmla="*/ 3841057 h 4780873"/>
              <a:gd name="connsiteX46" fmla="*/ 630004 w 5886451"/>
              <a:gd name="connsiteY46" fmla="*/ 3740018 h 4780873"/>
              <a:gd name="connsiteX47" fmla="*/ 581912 w 5886451"/>
              <a:gd name="connsiteY47" fmla="*/ 3711150 h 4780873"/>
              <a:gd name="connsiteX48" fmla="*/ 578706 w 5886451"/>
              <a:gd name="connsiteY48" fmla="*/ 3709547 h 4780873"/>
              <a:gd name="connsiteX49" fmla="*/ 569088 w 5886451"/>
              <a:gd name="connsiteY49" fmla="*/ 3704735 h 4780873"/>
              <a:gd name="connsiteX50" fmla="*/ 562676 w 5886451"/>
              <a:gd name="connsiteY50" fmla="*/ 3699924 h 4780873"/>
              <a:gd name="connsiteX51" fmla="*/ 559469 w 5886451"/>
              <a:gd name="connsiteY51" fmla="*/ 3698320 h 4780873"/>
              <a:gd name="connsiteX52" fmla="*/ 163513 w 5886451"/>
              <a:gd name="connsiteY52" fmla="*/ 3281337 h 4780873"/>
              <a:gd name="connsiteX53" fmla="*/ 0 w 5886451"/>
              <a:gd name="connsiteY53" fmla="*/ 2687938 h 4780873"/>
              <a:gd name="connsiteX54" fmla="*/ 0 w 5886451"/>
              <a:gd name="connsiteY54" fmla="*/ 2649447 h 4780873"/>
              <a:gd name="connsiteX55" fmla="*/ 0 w 5886451"/>
              <a:gd name="connsiteY55" fmla="*/ 2647843 h 4780873"/>
              <a:gd name="connsiteX56" fmla="*/ 176337 w 5886451"/>
              <a:gd name="connsiteY56" fmla="*/ 2031991 h 4780873"/>
              <a:gd name="connsiteX57" fmla="*/ 1348177 w 5886451"/>
              <a:gd name="connsiteY57" fmla="*/ 0 h 478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86451" h="4780873">
                <a:moveTo>
                  <a:pt x="1348177" y="0"/>
                </a:moveTo>
                <a:cubicBezTo>
                  <a:pt x="1348177" y="0"/>
                  <a:pt x="1348177" y="0"/>
                  <a:pt x="5886451" y="0"/>
                </a:cubicBezTo>
                <a:cubicBezTo>
                  <a:pt x="5886451" y="0"/>
                  <a:pt x="5886451" y="0"/>
                  <a:pt x="5886451" y="2351144"/>
                </a:cubicBezTo>
                <a:cubicBezTo>
                  <a:pt x="4653695" y="2477842"/>
                  <a:pt x="3693460" y="3517093"/>
                  <a:pt x="3685444" y="4780873"/>
                </a:cubicBezTo>
                <a:lnTo>
                  <a:pt x="3685444" y="4777665"/>
                </a:lnTo>
                <a:cubicBezTo>
                  <a:pt x="3685444" y="4777665"/>
                  <a:pt x="3685444" y="4776061"/>
                  <a:pt x="3685444" y="4776061"/>
                </a:cubicBezTo>
                <a:cubicBezTo>
                  <a:pt x="3682238" y="4573985"/>
                  <a:pt x="3629337" y="4368701"/>
                  <a:pt x="3520329" y="4181058"/>
                </a:cubicBezTo>
                <a:cubicBezTo>
                  <a:pt x="3412923" y="3993416"/>
                  <a:pt x="3262235" y="3844264"/>
                  <a:pt x="3087501" y="3740018"/>
                </a:cubicBezTo>
                <a:cubicBezTo>
                  <a:pt x="3076280" y="3733603"/>
                  <a:pt x="3065058" y="3727188"/>
                  <a:pt x="3053837" y="3720773"/>
                </a:cubicBezTo>
                <a:cubicBezTo>
                  <a:pt x="2689942" y="3518697"/>
                  <a:pt x="2231465" y="3507470"/>
                  <a:pt x="1845127" y="3728792"/>
                </a:cubicBezTo>
                <a:cubicBezTo>
                  <a:pt x="1843524" y="3730396"/>
                  <a:pt x="1843524" y="3730396"/>
                  <a:pt x="1841921" y="3730396"/>
                </a:cubicBezTo>
                <a:cubicBezTo>
                  <a:pt x="1821081" y="3743226"/>
                  <a:pt x="1800241" y="3754452"/>
                  <a:pt x="1777798" y="3765679"/>
                </a:cubicBezTo>
                <a:cubicBezTo>
                  <a:pt x="1769783" y="3770490"/>
                  <a:pt x="1760164" y="3775302"/>
                  <a:pt x="1750546" y="3780113"/>
                </a:cubicBezTo>
                <a:cubicBezTo>
                  <a:pt x="1740928" y="3783320"/>
                  <a:pt x="1731309" y="3788132"/>
                  <a:pt x="1721691" y="3791339"/>
                </a:cubicBezTo>
                <a:cubicBezTo>
                  <a:pt x="1713676" y="3796151"/>
                  <a:pt x="1704057" y="3799358"/>
                  <a:pt x="1694439" y="3804170"/>
                </a:cubicBezTo>
                <a:cubicBezTo>
                  <a:pt x="1684820" y="3807377"/>
                  <a:pt x="1675202" y="3812189"/>
                  <a:pt x="1665584" y="3815396"/>
                </a:cubicBezTo>
                <a:cubicBezTo>
                  <a:pt x="1655965" y="3818604"/>
                  <a:pt x="1646347" y="3821811"/>
                  <a:pt x="1636729" y="3826623"/>
                </a:cubicBezTo>
                <a:cubicBezTo>
                  <a:pt x="1627110" y="3829830"/>
                  <a:pt x="1617492" y="3833038"/>
                  <a:pt x="1607873" y="3836245"/>
                </a:cubicBezTo>
                <a:cubicBezTo>
                  <a:pt x="1457185" y="3884359"/>
                  <a:pt x="1303291" y="3903604"/>
                  <a:pt x="1149397" y="3893981"/>
                </a:cubicBezTo>
                <a:cubicBezTo>
                  <a:pt x="1139779" y="3892378"/>
                  <a:pt x="1130160" y="3892378"/>
                  <a:pt x="1120542" y="3890774"/>
                </a:cubicBezTo>
                <a:cubicBezTo>
                  <a:pt x="1110924" y="3890774"/>
                  <a:pt x="1101305" y="3889170"/>
                  <a:pt x="1091687" y="3887566"/>
                </a:cubicBezTo>
                <a:cubicBezTo>
                  <a:pt x="1091687" y="3887566"/>
                  <a:pt x="1091687" y="3887566"/>
                  <a:pt x="1090084" y="3887566"/>
                </a:cubicBezTo>
                <a:cubicBezTo>
                  <a:pt x="1082068" y="3887566"/>
                  <a:pt x="1072450" y="3885962"/>
                  <a:pt x="1064435" y="3884359"/>
                </a:cubicBezTo>
                <a:cubicBezTo>
                  <a:pt x="1064435" y="3884359"/>
                  <a:pt x="1064435" y="3884359"/>
                  <a:pt x="1061229" y="3884359"/>
                </a:cubicBezTo>
                <a:cubicBezTo>
                  <a:pt x="1054816" y="3882755"/>
                  <a:pt x="1050007" y="3882755"/>
                  <a:pt x="1045198" y="3881151"/>
                </a:cubicBezTo>
                <a:cubicBezTo>
                  <a:pt x="1043595" y="3881151"/>
                  <a:pt x="1043595" y="3881151"/>
                  <a:pt x="1043595" y="3881151"/>
                </a:cubicBezTo>
                <a:cubicBezTo>
                  <a:pt x="1040389" y="3881151"/>
                  <a:pt x="1038786" y="3881151"/>
                  <a:pt x="1035579" y="3881151"/>
                </a:cubicBezTo>
                <a:cubicBezTo>
                  <a:pt x="1033976" y="3879547"/>
                  <a:pt x="1032373" y="3879547"/>
                  <a:pt x="1030770" y="3879547"/>
                </a:cubicBezTo>
                <a:cubicBezTo>
                  <a:pt x="1027564" y="3879547"/>
                  <a:pt x="1022755" y="3877944"/>
                  <a:pt x="1019549" y="3877944"/>
                </a:cubicBezTo>
                <a:cubicBezTo>
                  <a:pt x="1017946" y="3877944"/>
                  <a:pt x="1016343" y="3877944"/>
                  <a:pt x="1013137" y="3876340"/>
                </a:cubicBezTo>
                <a:cubicBezTo>
                  <a:pt x="1011534" y="3876340"/>
                  <a:pt x="1009931" y="3876340"/>
                  <a:pt x="1006724" y="3876340"/>
                </a:cubicBezTo>
                <a:cubicBezTo>
                  <a:pt x="1005121" y="3874736"/>
                  <a:pt x="1003518" y="3874736"/>
                  <a:pt x="1000312" y="3874736"/>
                </a:cubicBezTo>
                <a:cubicBezTo>
                  <a:pt x="998709" y="3874736"/>
                  <a:pt x="995503" y="3873132"/>
                  <a:pt x="992297" y="3873132"/>
                </a:cubicBezTo>
                <a:cubicBezTo>
                  <a:pt x="990694" y="3873132"/>
                  <a:pt x="987488" y="3871528"/>
                  <a:pt x="984281" y="3871528"/>
                </a:cubicBezTo>
                <a:cubicBezTo>
                  <a:pt x="982679" y="3871528"/>
                  <a:pt x="981076" y="3869925"/>
                  <a:pt x="979472" y="3869925"/>
                </a:cubicBezTo>
                <a:cubicBezTo>
                  <a:pt x="976266" y="3869925"/>
                  <a:pt x="973060" y="3868321"/>
                  <a:pt x="971457" y="3868321"/>
                </a:cubicBezTo>
                <a:cubicBezTo>
                  <a:pt x="969854" y="3868321"/>
                  <a:pt x="968251" y="3868321"/>
                  <a:pt x="966648" y="3866717"/>
                </a:cubicBezTo>
                <a:cubicBezTo>
                  <a:pt x="961839" y="3866717"/>
                  <a:pt x="958632" y="3865113"/>
                  <a:pt x="955426" y="3865113"/>
                </a:cubicBezTo>
                <a:cubicBezTo>
                  <a:pt x="953823" y="3865113"/>
                  <a:pt x="952220" y="3863510"/>
                  <a:pt x="950617" y="3863510"/>
                </a:cubicBezTo>
                <a:cubicBezTo>
                  <a:pt x="947411" y="3863510"/>
                  <a:pt x="944205" y="3861906"/>
                  <a:pt x="940999" y="3861906"/>
                </a:cubicBezTo>
                <a:cubicBezTo>
                  <a:pt x="939396" y="3861906"/>
                  <a:pt x="939396" y="3861906"/>
                  <a:pt x="937793" y="3860302"/>
                </a:cubicBezTo>
                <a:cubicBezTo>
                  <a:pt x="934586" y="3860302"/>
                  <a:pt x="929777" y="3858698"/>
                  <a:pt x="926571" y="3858698"/>
                </a:cubicBezTo>
                <a:cubicBezTo>
                  <a:pt x="924968" y="3857094"/>
                  <a:pt x="923365" y="3857094"/>
                  <a:pt x="923365" y="3857094"/>
                </a:cubicBezTo>
                <a:cubicBezTo>
                  <a:pt x="913747" y="3855491"/>
                  <a:pt x="905732" y="3852283"/>
                  <a:pt x="897716" y="3850679"/>
                </a:cubicBezTo>
                <a:cubicBezTo>
                  <a:pt x="896113" y="3850679"/>
                  <a:pt x="896113" y="3849075"/>
                  <a:pt x="894510" y="3849075"/>
                </a:cubicBezTo>
                <a:cubicBezTo>
                  <a:pt x="886495" y="3847472"/>
                  <a:pt x="876876" y="3844264"/>
                  <a:pt x="867258" y="3841057"/>
                </a:cubicBezTo>
                <a:cubicBezTo>
                  <a:pt x="785502" y="3817000"/>
                  <a:pt x="705348" y="3783320"/>
                  <a:pt x="630004" y="3740018"/>
                </a:cubicBezTo>
                <a:cubicBezTo>
                  <a:pt x="612371" y="3730396"/>
                  <a:pt x="596340" y="3720773"/>
                  <a:pt x="581912" y="3711150"/>
                </a:cubicBezTo>
                <a:cubicBezTo>
                  <a:pt x="580309" y="3711150"/>
                  <a:pt x="580309" y="3711150"/>
                  <a:pt x="578706" y="3709547"/>
                </a:cubicBezTo>
                <a:cubicBezTo>
                  <a:pt x="575500" y="3707943"/>
                  <a:pt x="572294" y="3706339"/>
                  <a:pt x="569088" y="3704735"/>
                </a:cubicBezTo>
                <a:cubicBezTo>
                  <a:pt x="567485" y="3703131"/>
                  <a:pt x="564279" y="3701528"/>
                  <a:pt x="562676" y="3699924"/>
                </a:cubicBezTo>
                <a:cubicBezTo>
                  <a:pt x="561073" y="3698320"/>
                  <a:pt x="559469" y="3698320"/>
                  <a:pt x="559469" y="3698320"/>
                </a:cubicBezTo>
                <a:cubicBezTo>
                  <a:pt x="400766" y="3595678"/>
                  <a:pt x="264506" y="3454545"/>
                  <a:pt x="163513" y="3281337"/>
                </a:cubicBezTo>
                <a:cubicBezTo>
                  <a:pt x="56107" y="3093694"/>
                  <a:pt x="3206" y="2890014"/>
                  <a:pt x="0" y="2687938"/>
                </a:cubicBezTo>
                <a:cubicBezTo>
                  <a:pt x="0" y="2675108"/>
                  <a:pt x="0" y="2662277"/>
                  <a:pt x="0" y="2649447"/>
                </a:cubicBezTo>
                <a:cubicBezTo>
                  <a:pt x="0" y="2647843"/>
                  <a:pt x="0" y="2647843"/>
                  <a:pt x="0" y="2647843"/>
                </a:cubicBezTo>
                <a:cubicBezTo>
                  <a:pt x="3206" y="2429729"/>
                  <a:pt x="64123" y="2218030"/>
                  <a:pt x="176337" y="2031991"/>
                </a:cubicBezTo>
                <a:cubicBezTo>
                  <a:pt x="763059" y="1013590"/>
                  <a:pt x="782295" y="981514"/>
                  <a:pt x="1348177" y="0"/>
                </a:cubicBezTo>
                <a:close/>
              </a:path>
            </a:pathLst>
          </a:custGeom>
        </p:spPr>
        <p:txBody>
          <a:bodyPr wrap="square" tIns="194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4DAE7-361A-9A7C-2ED8-C9B08AC30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4530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yellow and white wave&#10;&#10;Description automatically generated">
            <a:extLst>
              <a:ext uri="{FF2B5EF4-FFF2-40B4-BE49-F238E27FC236}">
                <a16:creationId xmlns:a16="http://schemas.microsoft.com/office/drawing/2014/main" id="{E3AE4C31-1513-8690-5A19-C5DAE72245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06" y="3356815"/>
            <a:ext cx="4452594" cy="350118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1892DA-CFC4-B8E3-39CB-54CC852A6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6493" y="576296"/>
            <a:ext cx="6130366" cy="5583110"/>
          </a:xfrm>
          <a:custGeom>
            <a:avLst/>
            <a:gdLst>
              <a:gd name="connsiteX0" fmla="*/ 1801914 w 5494338"/>
              <a:gd name="connsiteY0" fmla="*/ 636 h 5003860"/>
              <a:gd name="connsiteX1" fmla="*/ 1846212 w 5494338"/>
              <a:gd name="connsiteY1" fmla="*/ 636 h 5003860"/>
              <a:gd name="connsiteX2" fmla="*/ 3645268 w 5494338"/>
              <a:gd name="connsiteY2" fmla="*/ 636 h 5003860"/>
              <a:gd name="connsiteX3" fmla="*/ 4108250 w 5494338"/>
              <a:gd name="connsiteY3" fmla="*/ 114958 h 5003860"/>
              <a:gd name="connsiteX4" fmla="*/ 4108250 w 5494338"/>
              <a:gd name="connsiteY4" fmla="*/ 116387 h 5003860"/>
              <a:gd name="connsiteX5" fmla="*/ 4163980 w 5494338"/>
              <a:gd name="connsiteY5" fmla="*/ 149254 h 5003860"/>
              <a:gd name="connsiteX6" fmla="*/ 4166837 w 5494338"/>
              <a:gd name="connsiteY6" fmla="*/ 152112 h 5003860"/>
              <a:gd name="connsiteX7" fmla="*/ 4169695 w 5494338"/>
              <a:gd name="connsiteY7" fmla="*/ 153541 h 5003860"/>
              <a:gd name="connsiteX8" fmla="*/ 4172553 w 5494338"/>
              <a:gd name="connsiteY8" fmla="*/ 154970 h 5003860"/>
              <a:gd name="connsiteX9" fmla="*/ 4176840 w 5494338"/>
              <a:gd name="connsiteY9" fmla="*/ 157828 h 5003860"/>
              <a:gd name="connsiteX10" fmla="*/ 4178269 w 5494338"/>
              <a:gd name="connsiteY10" fmla="*/ 159257 h 5003860"/>
              <a:gd name="connsiteX11" fmla="*/ 4455487 w 5494338"/>
              <a:gd name="connsiteY11" fmla="*/ 457923 h 5003860"/>
              <a:gd name="connsiteX12" fmla="*/ 5371448 w 5494338"/>
              <a:gd name="connsiteY12" fmla="*/ 2044135 h 5003860"/>
              <a:gd name="connsiteX13" fmla="*/ 5488622 w 5494338"/>
              <a:gd name="connsiteY13" fmla="*/ 2404248 h 5003860"/>
              <a:gd name="connsiteX14" fmla="*/ 5488622 w 5494338"/>
              <a:gd name="connsiteY14" fmla="*/ 2405677 h 5003860"/>
              <a:gd name="connsiteX15" fmla="*/ 5490051 w 5494338"/>
              <a:gd name="connsiteY15" fmla="*/ 2411393 h 5003860"/>
              <a:gd name="connsiteX16" fmla="*/ 5490051 w 5494338"/>
              <a:gd name="connsiteY16" fmla="*/ 2414251 h 5003860"/>
              <a:gd name="connsiteX17" fmla="*/ 5490051 w 5494338"/>
              <a:gd name="connsiteY17" fmla="*/ 2417109 h 5003860"/>
              <a:gd name="connsiteX18" fmla="*/ 5490051 w 5494338"/>
              <a:gd name="connsiteY18" fmla="*/ 2422825 h 5003860"/>
              <a:gd name="connsiteX19" fmla="*/ 5491480 w 5494338"/>
              <a:gd name="connsiteY19" fmla="*/ 2424254 h 5003860"/>
              <a:gd name="connsiteX20" fmla="*/ 5494338 w 5494338"/>
              <a:gd name="connsiteY20" fmla="*/ 2515711 h 5003860"/>
              <a:gd name="connsiteX21" fmla="*/ 5490051 w 5494338"/>
              <a:gd name="connsiteY21" fmla="*/ 2585733 h 5003860"/>
              <a:gd name="connsiteX22" fmla="*/ 5490051 w 5494338"/>
              <a:gd name="connsiteY22" fmla="*/ 2592878 h 5003860"/>
              <a:gd name="connsiteX23" fmla="*/ 5488622 w 5494338"/>
              <a:gd name="connsiteY23" fmla="*/ 2600023 h 5003860"/>
              <a:gd name="connsiteX24" fmla="*/ 5487193 w 5494338"/>
              <a:gd name="connsiteY24" fmla="*/ 2607168 h 5003860"/>
              <a:gd name="connsiteX25" fmla="*/ 5487193 w 5494338"/>
              <a:gd name="connsiteY25" fmla="*/ 2608597 h 5003860"/>
              <a:gd name="connsiteX26" fmla="*/ 5487193 w 5494338"/>
              <a:gd name="connsiteY26" fmla="*/ 2614313 h 5003860"/>
              <a:gd name="connsiteX27" fmla="*/ 5487193 w 5494338"/>
              <a:gd name="connsiteY27" fmla="*/ 2615742 h 5003860"/>
              <a:gd name="connsiteX28" fmla="*/ 5485764 w 5494338"/>
              <a:gd name="connsiteY28" fmla="*/ 2621459 h 5003860"/>
              <a:gd name="connsiteX29" fmla="*/ 5485764 w 5494338"/>
              <a:gd name="connsiteY29" fmla="*/ 2622888 h 5003860"/>
              <a:gd name="connsiteX30" fmla="*/ 5485764 w 5494338"/>
              <a:gd name="connsiteY30" fmla="*/ 2628604 h 5003860"/>
              <a:gd name="connsiteX31" fmla="*/ 5484336 w 5494338"/>
              <a:gd name="connsiteY31" fmla="*/ 2630033 h 5003860"/>
              <a:gd name="connsiteX32" fmla="*/ 5484336 w 5494338"/>
              <a:gd name="connsiteY32" fmla="*/ 2635749 h 5003860"/>
              <a:gd name="connsiteX33" fmla="*/ 5484336 w 5494338"/>
              <a:gd name="connsiteY33" fmla="*/ 2638607 h 5003860"/>
              <a:gd name="connsiteX34" fmla="*/ 5482906 w 5494338"/>
              <a:gd name="connsiteY34" fmla="*/ 2642894 h 5003860"/>
              <a:gd name="connsiteX35" fmla="*/ 5482906 w 5494338"/>
              <a:gd name="connsiteY35" fmla="*/ 2645752 h 5003860"/>
              <a:gd name="connsiteX36" fmla="*/ 5481478 w 5494338"/>
              <a:gd name="connsiteY36" fmla="*/ 2650039 h 5003860"/>
              <a:gd name="connsiteX37" fmla="*/ 5481478 w 5494338"/>
              <a:gd name="connsiteY37" fmla="*/ 2652897 h 5003860"/>
              <a:gd name="connsiteX38" fmla="*/ 5481478 w 5494338"/>
              <a:gd name="connsiteY38" fmla="*/ 2655755 h 5003860"/>
              <a:gd name="connsiteX39" fmla="*/ 5480048 w 5494338"/>
              <a:gd name="connsiteY39" fmla="*/ 2660042 h 5003860"/>
              <a:gd name="connsiteX40" fmla="*/ 5480048 w 5494338"/>
              <a:gd name="connsiteY40" fmla="*/ 2662900 h 5003860"/>
              <a:gd name="connsiteX41" fmla="*/ 5478620 w 5494338"/>
              <a:gd name="connsiteY41" fmla="*/ 2667187 h 5003860"/>
              <a:gd name="connsiteX42" fmla="*/ 5478620 w 5494338"/>
              <a:gd name="connsiteY42" fmla="*/ 2668616 h 5003860"/>
              <a:gd name="connsiteX43" fmla="*/ 5362874 w 5494338"/>
              <a:gd name="connsiteY43" fmla="*/ 2974426 h 5003860"/>
              <a:gd name="connsiteX44" fmla="*/ 4462632 w 5494338"/>
              <a:gd name="connsiteY44" fmla="*/ 4532058 h 5003860"/>
              <a:gd name="connsiteX45" fmla="*/ 4121111 w 5494338"/>
              <a:gd name="connsiteY45" fmla="*/ 4880739 h 5003860"/>
              <a:gd name="connsiteX46" fmla="*/ 3376624 w 5494338"/>
              <a:gd name="connsiteY46" fmla="*/ 4957906 h 5003860"/>
              <a:gd name="connsiteX47" fmla="*/ 3358048 w 5494338"/>
              <a:gd name="connsiteY47" fmla="*/ 4950761 h 5003860"/>
              <a:gd name="connsiteX48" fmla="*/ 3355190 w 5494338"/>
              <a:gd name="connsiteY48" fmla="*/ 4950761 h 5003860"/>
              <a:gd name="connsiteX49" fmla="*/ 3349474 w 5494338"/>
              <a:gd name="connsiteY49" fmla="*/ 4947903 h 5003860"/>
              <a:gd name="connsiteX50" fmla="*/ 3348045 w 5494338"/>
              <a:gd name="connsiteY50" fmla="*/ 4947903 h 5003860"/>
              <a:gd name="connsiteX51" fmla="*/ 3338043 w 5494338"/>
              <a:gd name="connsiteY51" fmla="*/ 4943616 h 5003860"/>
              <a:gd name="connsiteX52" fmla="*/ 3335185 w 5494338"/>
              <a:gd name="connsiteY52" fmla="*/ 4942187 h 5003860"/>
              <a:gd name="connsiteX53" fmla="*/ 3329469 w 5494338"/>
              <a:gd name="connsiteY53" fmla="*/ 4940758 h 5003860"/>
              <a:gd name="connsiteX54" fmla="*/ 3325182 w 5494338"/>
              <a:gd name="connsiteY54" fmla="*/ 4939329 h 5003860"/>
              <a:gd name="connsiteX55" fmla="*/ 3318037 w 5494338"/>
              <a:gd name="connsiteY55" fmla="*/ 4936471 h 5003860"/>
              <a:gd name="connsiteX56" fmla="*/ 3313750 w 5494338"/>
              <a:gd name="connsiteY56" fmla="*/ 4935042 h 5003860"/>
              <a:gd name="connsiteX57" fmla="*/ 3309464 w 5494338"/>
              <a:gd name="connsiteY57" fmla="*/ 4932184 h 5003860"/>
              <a:gd name="connsiteX58" fmla="*/ 3302319 w 5494338"/>
              <a:gd name="connsiteY58" fmla="*/ 4929326 h 5003860"/>
              <a:gd name="connsiteX59" fmla="*/ 3299461 w 5494338"/>
              <a:gd name="connsiteY59" fmla="*/ 4927897 h 5003860"/>
              <a:gd name="connsiteX60" fmla="*/ 3292316 w 5494338"/>
              <a:gd name="connsiteY60" fmla="*/ 4925039 h 5003860"/>
              <a:gd name="connsiteX61" fmla="*/ 3289458 w 5494338"/>
              <a:gd name="connsiteY61" fmla="*/ 4923610 h 5003860"/>
              <a:gd name="connsiteX62" fmla="*/ 3282313 w 5494338"/>
              <a:gd name="connsiteY62" fmla="*/ 4920752 h 5003860"/>
              <a:gd name="connsiteX63" fmla="*/ 3279455 w 5494338"/>
              <a:gd name="connsiteY63" fmla="*/ 4919323 h 5003860"/>
              <a:gd name="connsiteX64" fmla="*/ 3272311 w 5494338"/>
              <a:gd name="connsiteY64" fmla="*/ 4916465 h 5003860"/>
              <a:gd name="connsiteX65" fmla="*/ 3270882 w 5494338"/>
              <a:gd name="connsiteY65" fmla="*/ 4915036 h 5003860"/>
              <a:gd name="connsiteX66" fmla="*/ 3260879 w 5494338"/>
              <a:gd name="connsiteY66" fmla="*/ 4910749 h 5003860"/>
              <a:gd name="connsiteX67" fmla="*/ 3250876 w 5494338"/>
              <a:gd name="connsiteY67" fmla="*/ 4906461 h 5003860"/>
              <a:gd name="connsiteX68" fmla="*/ 3240874 w 5494338"/>
              <a:gd name="connsiteY68" fmla="*/ 4900745 h 5003860"/>
              <a:gd name="connsiteX69" fmla="*/ 3216581 w 5494338"/>
              <a:gd name="connsiteY69" fmla="*/ 4887884 h 5003860"/>
              <a:gd name="connsiteX70" fmla="*/ 3137989 w 5494338"/>
              <a:gd name="connsiteY70" fmla="*/ 4839298 h 5003860"/>
              <a:gd name="connsiteX71" fmla="*/ 3135131 w 5494338"/>
              <a:gd name="connsiteY71" fmla="*/ 4836439 h 5003860"/>
              <a:gd name="connsiteX72" fmla="*/ 3129415 w 5494338"/>
              <a:gd name="connsiteY72" fmla="*/ 4832152 h 5003860"/>
              <a:gd name="connsiteX73" fmla="*/ 3127986 w 5494338"/>
              <a:gd name="connsiteY73" fmla="*/ 4830723 h 5003860"/>
              <a:gd name="connsiteX74" fmla="*/ 3119412 w 5494338"/>
              <a:gd name="connsiteY74" fmla="*/ 4825007 h 5003860"/>
              <a:gd name="connsiteX75" fmla="*/ 3117983 w 5494338"/>
              <a:gd name="connsiteY75" fmla="*/ 4825007 h 5003860"/>
              <a:gd name="connsiteX76" fmla="*/ 2869345 w 5494338"/>
              <a:gd name="connsiteY76" fmla="*/ 4544919 h 5003860"/>
              <a:gd name="connsiteX77" fmla="*/ 2749313 w 5494338"/>
              <a:gd name="connsiteY77" fmla="*/ 4154797 h 5003860"/>
              <a:gd name="connsiteX78" fmla="*/ 2749313 w 5494338"/>
              <a:gd name="connsiteY78" fmla="*/ 4149081 h 5003860"/>
              <a:gd name="connsiteX79" fmla="*/ 2749313 w 5494338"/>
              <a:gd name="connsiteY79" fmla="*/ 4146223 h 5003860"/>
              <a:gd name="connsiteX80" fmla="*/ 2747884 w 5494338"/>
              <a:gd name="connsiteY80" fmla="*/ 4141936 h 5003860"/>
              <a:gd name="connsiteX81" fmla="*/ 2747884 w 5494338"/>
              <a:gd name="connsiteY81" fmla="*/ 4137649 h 5003860"/>
              <a:gd name="connsiteX82" fmla="*/ 2747884 w 5494338"/>
              <a:gd name="connsiteY82" fmla="*/ 4136220 h 5003860"/>
              <a:gd name="connsiteX83" fmla="*/ 2746455 w 5494338"/>
              <a:gd name="connsiteY83" fmla="*/ 4074772 h 5003860"/>
              <a:gd name="connsiteX84" fmla="*/ 2746455 w 5494338"/>
              <a:gd name="connsiteY84" fmla="*/ 4073343 h 5003860"/>
              <a:gd name="connsiteX85" fmla="*/ 2623564 w 5494338"/>
              <a:gd name="connsiteY85" fmla="*/ 3630347 h 5003860"/>
              <a:gd name="connsiteX86" fmla="*/ 2302049 w 5494338"/>
              <a:gd name="connsiteY86" fmla="*/ 3301672 h 5003860"/>
              <a:gd name="connsiteX87" fmla="*/ 2276328 w 5494338"/>
              <a:gd name="connsiteY87" fmla="*/ 3287382 h 5003860"/>
              <a:gd name="connsiteX88" fmla="*/ 1376085 w 5494338"/>
              <a:gd name="connsiteY88" fmla="*/ 3293098 h 5003860"/>
              <a:gd name="connsiteX89" fmla="*/ 1373227 w 5494338"/>
              <a:gd name="connsiteY89" fmla="*/ 3294527 h 5003860"/>
              <a:gd name="connsiteX90" fmla="*/ 1326072 w 5494338"/>
              <a:gd name="connsiteY90" fmla="*/ 3320249 h 5003860"/>
              <a:gd name="connsiteX91" fmla="*/ 1304638 w 5494338"/>
              <a:gd name="connsiteY91" fmla="*/ 3330252 h 5003860"/>
              <a:gd name="connsiteX92" fmla="*/ 1283203 w 5494338"/>
              <a:gd name="connsiteY92" fmla="*/ 3340256 h 5003860"/>
              <a:gd name="connsiteX93" fmla="*/ 1263198 w 5494338"/>
              <a:gd name="connsiteY93" fmla="*/ 3348830 h 5003860"/>
              <a:gd name="connsiteX94" fmla="*/ 1241763 w 5494338"/>
              <a:gd name="connsiteY94" fmla="*/ 3357404 h 5003860"/>
              <a:gd name="connsiteX95" fmla="*/ 1220329 w 5494338"/>
              <a:gd name="connsiteY95" fmla="*/ 3365978 h 5003860"/>
              <a:gd name="connsiteX96" fmla="*/ 1198895 w 5494338"/>
              <a:gd name="connsiteY96" fmla="*/ 3373123 h 5003860"/>
              <a:gd name="connsiteX97" fmla="*/ 857374 w 5494338"/>
              <a:gd name="connsiteY97" fmla="*/ 3415994 h 5003860"/>
              <a:gd name="connsiteX98" fmla="*/ 834511 w 5494338"/>
              <a:gd name="connsiteY98" fmla="*/ 3414565 h 5003860"/>
              <a:gd name="connsiteX99" fmla="*/ 814505 w 5494338"/>
              <a:gd name="connsiteY99" fmla="*/ 3411707 h 5003860"/>
              <a:gd name="connsiteX100" fmla="*/ 813076 w 5494338"/>
              <a:gd name="connsiteY100" fmla="*/ 3411707 h 5003860"/>
              <a:gd name="connsiteX101" fmla="*/ 793071 w 5494338"/>
              <a:gd name="connsiteY101" fmla="*/ 3408849 h 5003860"/>
              <a:gd name="connsiteX102" fmla="*/ 791642 w 5494338"/>
              <a:gd name="connsiteY102" fmla="*/ 3408849 h 5003860"/>
              <a:gd name="connsiteX103" fmla="*/ 778782 w 5494338"/>
              <a:gd name="connsiteY103" fmla="*/ 3407419 h 5003860"/>
              <a:gd name="connsiteX104" fmla="*/ 777353 w 5494338"/>
              <a:gd name="connsiteY104" fmla="*/ 3407419 h 5003860"/>
              <a:gd name="connsiteX105" fmla="*/ 771637 w 5494338"/>
              <a:gd name="connsiteY105" fmla="*/ 3405990 h 5003860"/>
              <a:gd name="connsiteX106" fmla="*/ 768779 w 5494338"/>
              <a:gd name="connsiteY106" fmla="*/ 3405990 h 5003860"/>
              <a:gd name="connsiteX107" fmla="*/ 760205 w 5494338"/>
              <a:gd name="connsiteY107" fmla="*/ 3404561 h 5003860"/>
              <a:gd name="connsiteX108" fmla="*/ 755918 w 5494338"/>
              <a:gd name="connsiteY108" fmla="*/ 3403132 h 5003860"/>
              <a:gd name="connsiteX109" fmla="*/ 751631 w 5494338"/>
              <a:gd name="connsiteY109" fmla="*/ 3403132 h 5003860"/>
              <a:gd name="connsiteX110" fmla="*/ 745915 w 5494338"/>
              <a:gd name="connsiteY110" fmla="*/ 3401703 h 5003860"/>
              <a:gd name="connsiteX111" fmla="*/ 740200 w 5494338"/>
              <a:gd name="connsiteY111" fmla="*/ 3400274 h 5003860"/>
              <a:gd name="connsiteX112" fmla="*/ 734484 w 5494338"/>
              <a:gd name="connsiteY112" fmla="*/ 3398845 h 5003860"/>
              <a:gd name="connsiteX113" fmla="*/ 730197 w 5494338"/>
              <a:gd name="connsiteY113" fmla="*/ 3398845 h 5003860"/>
              <a:gd name="connsiteX114" fmla="*/ 724481 w 5494338"/>
              <a:gd name="connsiteY114" fmla="*/ 3397416 h 5003860"/>
              <a:gd name="connsiteX115" fmla="*/ 720194 w 5494338"/>
              <a:gd name="connsiteY115" fmla="*/ 3395987 h 5003860"/>
              <a:gd name="connsiteX116" fmla="*/ 711621 w 5494338"/>
              <a:gd name="connsiteY116" fmla="*/ 3394558 h 5003860"/>
              <a:gd name="connsiteX117" fmla="*/ 708763 w 5494338"/>
              <a:gd name="connsiteY117" fmla="*/ 3393129 h 5003860"/>
              <a:gd name="connsiteX118" fmla="*/ 701618 w 5494338"/>
              <a:gd name="connsiteY118" fmla="*/ 3391700 h 5003860"/>
              <a:gd name="connsiteX119" fmla="*/ 700189 w 5494338"/>
              <a:gd name="connsiteY119" fmla="*/ 3391700 h 5003860"/>
              <a:gd name="connsiteX120" fmla="*/ 690186 w 5494338"/>
              <a:gd name="connsiteY120" fmla="*/ 3388842 h 5003860"/>
              <a:gd name="connsiteX121" fmla="*/ 688757 w 5494338"/>
              <a:gd name="connsiteY121" fmla="*/ 3388842 h 5003860"/>
              <a:gd name="connsiteX122" fmla="*/ 668752 w 5494338"/>
              <a:gd name="connsiteY122" fmla="*/ 3383126 h 5003860"/>
              <a:gd name="connsiteX123" fmla="*/ 667323 w 5494338"/>
              <a:gd name="connsiteY123" fmla="*/ 3383126 h 5003860"/>
              <a:gd name="connsiteX124" fmla="*/ 647317 w 5494338"/>
              <a:gd name="connsiteY124" fmla="*/ 3377410 h 5003860"/>
              <a:gd name="connsiteX125" fmla="*/ 470127 w 5494338"/>
              <a:gd name="connsiteY125" fmla="*/ 3301672 h 5003860"/>
              <a:gd name="connsiteX126" fmla="*/ 468698 w 5494338"/>
              <a:gd name="connsiteY126" fmla="*/ 3301672 h 5003860"/>
              <a:gd name="connsiteX127" fmla="*/ 432974 w 5494338"/>
              <a:gd name="connsiteY127" fmla="*/ 3280237 h 5003860"/>
              <a:gd name="connsiteX128" fmla="*/ 431545 w 5494338"/>
              <a:gd name="connsiteY128" fmla="*/ 3278808 h 5003860"/>
              <a:gd name="connsiteX129" fmla="*/ 424400 w 5494338"/>
              <a:gd name="connsiteY129" fmla="*/ 3274521 h 5003860"/>
              <a:gd name="connsiteX130" fmla="*/ 418684 w 5494338"/>
              <a:gd name="connsiteY130" fmla="*/ 3271663 h 5003860"/>
              <a:gd name="connsiteX131" fmla="*/ 417255 w 5494338"/>
              <a:gd name="connsiteY131" fmla="*/ 3270234 h 5003860"/>
              <a:gd name="connsiteX132" fmla="*/ 122891 w 5494338"/>
              <a:gd name="connsiteY132" fmla="*/ 2960136 h 5003860"/>
              <a:gd name="connsiteX133" fmla="*/ 0 w 5494338"/>
              <a:gd name="connsiteY133" fmla="*/ 2517140 h 5003860"/>
              <a:gd name="connsiteX134" fmla="*/ 0 w 5494338"/>
              <a:gd name="connsiteY134" fmla="*/ 2488560 h 5003860"/>
              <a:gd name="connsiteX135" fmla="*/ 0 w 5494338"/>
              <a:gd name="connsiteY135" fmla="*/ 2487131 h 5003860"/>
              <a:gd name="connsiteX136" fmla="*/ 131464 w 5494338"/>
              <a:gd name="connsiteY136" fmla="*/ 2028415 h 5003860"/>
              <a:gd name="connsiteX137" fmla="*/ 1030278 w 5494338"/>
              <a:gd name="connsiteY137" fmla="*/ 470784 h 5003860"/>
              <a:gd name="connsiteX138" fmla="*/ 1033136 w 5494338"/>
              <a:gd name="connsiteY138" fmla="*/ 467926 h 5003860"/>
              <a:gd name="connsiteX139" fmla="*/ 1034565 w 5494338"/>
              <a:gd name="connsiteY139" fmla="*/ 465068 h 5003860"/>
              <a:gd name="connsiteX140" fmla="*/ 1038852 w 5494338"/>
              <a:gd name="connsiteY140" fmla="*/ 456494 h 5003860"/>
              <a:gd name="connsiteX141" fmla="*/ 1040281 w 5494338"/>
              <a:gd name="connsiteY141" fmla="*/ 453635 h 5003860"/>
              <a:gd name="connsiteX142" fmla="*/ 1043138 w 5494338"/>
              <a:gd name="connsiteY142" fmla="*/ 447919 h 5003860"/>
              <a:gd name="connsiteX143" fmla="*/ 1045996 w 5494338"/>
              <a:gd name="connsiteY143" fmla="*/ 445061 h 5003860"/>
              <a:gd name="connsiteX144" fmla="*/ 1050283 w 5494338"/>
              <a:gd name="connsiteY144" fmla="*/ 437916 h 5003860"/>
              <a:gd name="connsiteX145" fmla="*/ 1051712 w 5494338"/>
              <a:gd name="connsiteY145" fmla="*/ 435058 h 5003860"/>
              <a:gd name="connsiteX146" fmla="*/ 1054570 w 5494338"/>
              <a:gd name="connsiteY146" fmla="*/ 429342 h 5003860"/>
              <a:gd name="connsiteX147" fmla="*/ 1057428 w 5494338"/>
              <a:gd name="connsiteY147" fmla="*/ 426484 h 5003860"/>
              <a:gd name="connsiteX148" fmla="*/ 1061715 w 5494338"/>
              <a:gd name="connsiteY148" fmla="*/ 419339 h 5003860"/>
              <a:gd name="connsiteX149" fmla="*/ 1063144 w 5494338"/>
              <a:gd name="connsiteY149" fmla="*/ 416481 h 5003860"/>
              <a:gd name="connsiteX150" fmla="*/ 1067431 w 5494338"/>
              <a:gd name="connsiteY150" fmla="*/ 410765 h 5003860"/>
              <a:gd name="connsiteX151" fmla="*/ 1068860 w 5494338"/>
              <a:gd name="connsiteY151" fmla="*/ 407907 h 5003860"/>
              <a:gd name="connsiteX152" fmla="*/ 1074576 w 5494338"/>
              <a:gd name="connsiteY152" fmla="*/ 400762 h 5003860"/>
              <a:gd name="connsiteX153" fmla="*/ 1076004 w 5494338"/>
              <a:gd name="connsiteY153" fmla="*/ 397904 h 5003860"/>
              <a:gd name="connsiteX154" fmla="*/ 1080291 w 5494338"/>
              <a:gd name="connsiteY154" fmla="*/ 392188 h 5003860"/>
              <a:gd name="connsiteX155" fmla="*/ 1081720 w 5494338"/>
              <a:gd name="connsiteY155" fmla="*/ 389330 h 5003860"/>
              <a:gd name="connsiteX156" fmla="*/ 1087436 w 5494338"/>
              <a:gd name="connsiteY156" fmla="*/ 382185 h 5003860"/>
              <a:gd name="connsiteX157" fmla="*/ 1088865 w 5494338"/>
              <a:gd name="connsiteY157" fmla="*/ 379326 h 5003860"/>
              <a:gd name="connsiteX158" fmla="*/ 1093152 w 5494338"/>
              <a:gd name="connsiteY158" fmla="*/ 373610 h 5003860"/>
              <a:gd name="connsiteX159" fmla="*/ 1094581 w 5494338"/>
              <a:gd name="connsiteY159" fmla="*/ 372181 h 5003860"/>
              <a:gd name="connsiteX160" fmla="*/ 1100297 w 5494338"/>
              <a:gd name="connsiteY160" fmla="*/ 365036 h 5003860"/>
              <a:gd name="connsiteX161" fmla="*/ 1101726 w 5494338"/>
              <a:gd name="connsiteY161" fmla="*/ 362178 h 5003860"/>
              <a:gd name="connsiteX162" fmla="*/ 1107442 w 5494338"/>
              <a:gd name="connsiteY162" fmla="*/ 353604 h 5003860"/>
              <a:gd name="connsiteX163" fmla="*/ 1113157 w 5494338"/>
              <a:gd name="connsiteY163" fmla="*/ 346459 h 5003860"/>
              <a:gd name="connsiteX164" fmla="*/ 1114586 w 5494338"/>
              <a:gd name="connsiteY164" fmla="*/ 345030 h 5003860"/>
              <a:gd name="connsiteX165" fmla="*/ 1127447 w 5494338"/>
              <a:gd name="connsiteY165" fmla="*/ 329311 h 5003860"/>
              <a:gd name="connsiteX166" fmla="*/ 1128876 w 5494338"/>
              <a:gd name="connsiteY166" fmla="*/ 327882 h 5003860"/>
              <a:gd name="connsiteX167" fmla="*/ 1143165 w 5494338"/>
              <a:gd name="connsiteY167" fmla="*/ 312163 h 5003860"/>
              <a:gd name="connsiteX168" fmla="*/ 1143165 w 5494338"/>
              <a:gd name="connsiteY168" fmla="*/ 310734 h 5003860"/>
              <a:gd name="connsiteX169" fmla="*/ 1157455 w 5494338"/>
              <a:gd name="connsiteY169" fmla="*/ 295014 h 5003860"/>
              <a:gd name="connsiteX170" fmla="*/ 1158884 w 5494338"/>
              <a:gd name="connsiteY170" fmla="*/ 293585 h 5003860"/>
              <a:gd name="connsiteX171" fmla="*/ 1173174 w 5494338"/>
              <a:gd name="connsiteY171" fmla="*/ 277866 h 5003860"/>
              <a:gd name="connsiteX172" fmla="*/ 1373227 w 5494338"/>
              <a:gd name="connsiteY172" fmla="*/ 122103 h 5003860"/>
              <a:gd name="connsiteX173" fmla="*/ 1543273 w 5494338"/>
              <a:gd name="connsiteY173" fmla="*/ 46365 h 5003860"/>
              <a:gd name="connsiteX174" fmla="*/ 1553276 w 5494338"/>
              <a:gd name="connsiteY174" fmla="*/ 43507 h 5003860"/>
              <a:gd name="connsiteX175" fmla="*/ 1563279 w 5494338"/>
              <a:gd name="connsiteY175" fmla="*/ 39220 h 5003860"/>
              <a:gd name="connsiteX176" fmla="*/ 1564708 w 5494338"/>
              <a:gd name="connsiteY176" fmla="*/ 39220 h 5003860"/>
              <a:gd name="connsiteX177" fmla="*/ 1574710 w 5494338"/>
              <a:gd name="connsiteY177" fmla="*/ 36362 h 5003860"/>
              <a:gd name="connsiteX178" fmla="*/ 1576139 w 5494338"/>
              <a:gd name="connsiteY178" fmla="*/ 36362 h 5003860"/>
              <a:gd name="connsiteX179" fmla="*/ 1584713 w 5494338"/>
              <a:gd name="connsiteY179" fmla="*/ 33504 h 5003860"/>
              <a:gd name="connsiteX180" fmla="*/ 1587571 w 5494338"/>
              <a:gd name="connsiteY180" fmla="*/ 33504 h 5003860"/>
              <a:gd name="connsiteX181" fmla="*/ 1596145 w 5494338"/>
              <a:gd name="connsiteY181" fmla="*/ 30646 h 5003860"/>
              <a:gd name="connsiteX182" fmla="*/ 1597574 w 5494338"/>
              <a:gd name="connsiteY182" fmla="*/ 30646 h 5003860"/>
              <a:gd name="connsiteX183" fmla="*/ 1607576 w 5494338"/>
              <a:gd name="connsiteY183" fmla="*/ 27788 h 5003860"/>
              <a:gd name="connsiteX184" fmla="*/ 1609005 w 5494338"/>
              <a:gd name="connsiteY184" fmla="*/ 27788 h 5003860"/>
              <a:gd name="connsiteX185" fmla="*/ 1617579 w 5494338"/>
              <a:gd name="connsiteY185" fmla="*/ 24930 h 5003860"/>
              <a:gd name="connsiteX186" fmla="*/ 1619008 w 5494338"/>
              <a:gd name="connsiteY186" fmla="*/ 24930 h 5003860"/>
              <a:gd name="connsiteX187" fmla="*/ 1629011 w 5494338"/>
              <a:gd name="connsiteY187" fmla="*/ 22072 h 5003860"/>
              <a:gd name="connsiteX188" fmla="*/ 1631869 w 5494338"/>
              <a:gd name="connsiteY188" fmla="*/ 22072 h 5003860"/>
              <a:gd name="connsiteX189" fmla="*/ 1636155 w 5494338"/>
              <a:gd name="connsiteY189" fmla="*/ 20643 h 5003860"/>
              <a:gd name="connsiteX190" fmla="*/ 1639013 w 5494338"/>
              <a:gd name="connsiteY190" fmla="*/ 20643 h 5003860"/>
              <a:gd name="connsiteX191" fmla="*/ 1641871 w 5494338"/>
              <a:gd name="connsiteY191" fmla="*/ 19213 h 5003860"/>
              <a:gd name="connsiteX192" fmla="*/ 1643300 w 5494338"/>
              <a:gd name="connsiteY192" fmla="*/ 19213 h 5003860"/>
              <a:gd name="connsiteX193" fmla="*/ 1650445 w 5494338"/>
              <a:gd name="connsiteY193" fmla="*/ 17784 h 5003860"/>
              <a:gd name="connsiteX194" fmla="*/ 1654732 w 5494338"/>
              <a:gd name="connsiteY194" fmla="*/ 17784 h 5003860"/>
              <a:gd name="connsiteX195" fmla="*/ 1657590 w 5494338"/>
              <a:gd name="connsiteY195" fmla="*/ 16355 h 5003860"/>
              <a:gd name="connsiteX196" fmla="*/ 1660448 w 5494338"/>
              <a:gd name="connsiteY196" fmla="*/ 16355 h 5003860"/>
              <a:gd name="connsiteX197" fmla="*/ 1664735 w 5494338"/>
              <a:gd name="connsiteY197" fmla="*/ 14926 h 5003860"/>
              <a:gd name="connsiteX198" fmla="*/ 1666164 w 5494338"/>
              <a:gd name="connsiteY198" fmla="*/ 14926 h 5003860"/>
              <a:gd name="connsiteX199" fmla="*/ 1671879 w 5494338"/>
              <a:gd name="connsiteY199" fmla="*/ 13497 h 5003860"/>
              <a:gd name="connsiteX200" fmla="*/ 1676166 w 5494338"/>
              <a:gd name="connsiteY200" fmla="*/ 13497 h 5003860"/>
              <a:gd name="connsiteX201" fmla="*/ 1679024 w 5494338"/>
              <a:gd name="connsiteY201" fmla="*/ 12068 h 5003860"/>
              <a:gd name="connsiteX202" fmla="*/ 1681882 w 5494338"/>
              <a:gd name="connsiteY202" fmla="*/ 12068 h 5003860"/>
              <a:gd name="connsiteX203" fmla="*/ 1687598 w 5494338"/>
              <a:gd name="connsiteY203" fmla="*/ 10639 h 5003860"/>
              <a:gd name="connsiteX204" fmla="*/ 1689027 w 5494338"/>
              <a:gd name="connsiteY204" fmla="*/ 10639 h 5003860"/>
              <a:gd name="connsiteX205" fmla="*/ 1693314 w 5494338"/>
              <a:gd name="connsiteY205" fmla="*/ 10639 h 5003860"/>
              <a:gd name="connsiteX206" fmla="*/ 1699030 w 5494338"/>
              <a:gd name="connsiteY206" fmla="*/ 9210 h 5003860"/>
              <a:gd name="connsiteX207" fmla="*/ 1701887 w 5494338"/>
              <a:gd name="connsiteY207" fmla="*/ 9210 h 5003860"/>
              <a:gd name="connsiteX208" fmla="*/ 1703316 w 5494338"/>
              <a:gd name="connsiteY208" fmla="*/ 9210 h 5003860"/>
              <a:gd name="connsiteX209" fmla="*/ 1710461 w 5494338"/>
              <a:gd name="connsiteY209" fmla="*/ 7781 h 5003860"/>
              <a:gd name="connsiteX210" fmla="*/ 1711890 w 5494338"/>
              <a:gd name="connsiteY210" fmla="*/ 7781 h 5003860"/>
              <a:gd name="connsiteX211" fmla="*/ 1713319 w 5494338"/>
              <a:gd name="connsiteY211" fmla="*/ 7781 h 5003860"/>
              <a:gd name="connsiteX212" fmla="*/ 1714748 w 5494338"/>
              <a:gd name="connsiteY212" fmla="*/ 7781 h 5003860"/>
              <a:gd name="connsiteX213" fmla="*/ 1721893 w 5494338"/>
              <a:gd name="connsiteY213" fmla="*/ 6352 h 5003860"/>
              <a:gd name="connsiteX214" fmla="*/ 1723322 w 5494338"/>
              <a:gd name="connsiteY214" fmla="*/ 6352 h 5003860"/>
              <a:gd name="connsiteX215" fmla="*/ 1724751 w 5494338"/>
              <a:gd name="connsiteY215" fmla="*/ 6352 h 5003860"/>
              <a:gd name="connsiteX216" fmla="*/ 1726180 w 5494338"/>
              <a:gd name="connsiteY216" fmla="*/ 6352 h 5003860"/>
              <a:gd name="connsiteX217" fmla="*/ 1733325 w 5494338"/>
              <a:gd name="connsiteY217" fmla="*/ 4923 h 5003860"/>
              <a:gd name="connsiteX218" fmla="*/ 1734753 w 5494338"/>
              <a:gd name="connsiteY218" fmla="*/ 4923 h 5003860"/>
              <a:gd name="connsiteX219" fmla="*/ 1736182 w 5494338"/>
              <a:gd name="connsiteY219" fmla="*/ 4923 h 5003860"/>
              <a:gd name="connsiteX220" fmla="*/ 1744756 w 5494338"/>
              <a:gd name="connsiteY220" fmla="*/ 3494 h 5003860"/>
              <a:gd name="connsiteX221" fmla="*/ 1756188 w 5494338"/>
              <a:gd name="connsiteY221" fmla="*/ 3494 h 5003860"/>
              <a:gd name="connsiteX222" fmla="*/ 1759046 w 5494338"/>
              <a:gd name="connsiteY222" fmla="*/ 3494 h 5003860"/>
              <a:gd name="connsiteX223" fmla="*/ 1779051 w 5494338"/>
              <a:gd name="connsiteY223" fmla="*/ 2065 h 5003860"/>
              <a:gd name="connsiteX224" fmla="*/ 1801914 w 5494338"/>
              <a:gd name="connsiteY224" fmla="*/ 636 h 50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494338" h="5003860">
                <a:moveTo>
                  <a:pt x="1801914" y="636"/>
                </a:moveTo>
                <a:cubicBezTo>
                  <a:pt x="1816204" y="636"/>
                  <a:pt x="1831923" y="-793"/>
                  <a:pt x="1846212" y="636"/>
                </a:cubicBezTo>
                <a:cubicBezTo>
                  <a:pt x="2740739" y="636"/>
                  <a:pt x="2752170" y="636"/>
                  <a:pt x="3645268" y="636"/>
                </a:cubicBezTo>
                <a:cubicBezTo>
                  <a:pt x="3806740" y="-2222"/>
                  <a:pt x="3966784" y="37791"/>
                  <a:pt x="4108250" y="114958"/>
                </a:cubicBezTo>
                <a:cubicBezTo>
                  <a:pt x="4108250" y="114958"/>
                  <a:pt x="4108250" y="116387"/>
                  <a:pt x="4108250" y="116387"/>
                </a:cubicBezTo>
                <a:cubicBezTo>
                  <a:pt x="4126827" y="126390"/>
                  <a:pt x="4145403" y="136393"/>
                  <a:pt x="4163980" y="149254"/>
                </a:cubicBezTo>
                <a:cubicBezTo>
                  <a:pt x="4163980" y="149254"/>
                  <a:pt x="4165409" y="150683"/>
                  <a:pt x="4166837" y="152112"/>
                </a:cubicBezTo>
                <a:cubicBezTo>
                  <a:pt x="4168266" y="152112"/>
                  <a:pt x="4169695" y="152112"/>
                  <a:pt x="4169695" y="153541"/>
                </a:cubicBezTo>
                <a:cubicBezTo>
                  <a:pt x="4171124" y="153541"/>
                  <a:pt x="4171124" y="154970"/>
                  <a:pt x="4172553" y="154970"/>
                </a:cubicBezTo>
                <a:cubicBezTo>
                  <a:pt x="4173982" y="156399"/>
                  <a:pt x="4175411" y="156399"/>
                  <a:pt x="4176840" y="157828"/>
                </a:cubicBezTo>
                <a:cubicBezTo>
                  <a:pt x="4176840" y="157828"/>
                  <a:pt x="4178269" y="157828"/>
                  <a:pt x="4178269" y="159257"/>
                </a:cubicBezTo>
                <a:cubicBezTo>
                  <a:pt x="4288299" y="233566"/>
                  <a:pt x="4384039" y="335027"/>
                  <a:pt x="4455487" y="457923"/>
                </a:cubicBezTo>
                <a:cubicBezTo>
                  <a:pt x="4455487" y="457923"/>
                  <a:pt x="4455487" y="457923"/>
                  <a:pt x="5371448" y="2044135"/>
                </a:cubicBezTo>
                <a:cubicBezTo>
                  <a:pt x="5437180" y="2158456"/>
                  <a:pt x="5475762" y="2281352"/>
                  <a:pt x="5488622" y="2404248"/>
                </a:cubicBezTo>
                <a:cubicBezTo>
                  <a:pt x="5488622" y="2404248"/>
                  <a:pt x="5488622" y="2404248"/>
                  <a:pt x="5488622" y="2405677"/>
                </a:cubicBezTo>
                <a:cubicBezTo>
                  <a:pt x="5488622" y="2407106"/>
                  <a:pt x="5490051" y="2408535"/>
                  <a:pt x="5490051" y="2411393"/>
                </a:cubicBezTo>
                <a:cubicBezTo>
                  <a:pt x="5490051" y="2411393"/>
                  <a:pt x="5490051" y="2412822"/>
                  <a:pt x="5490051" y="2414251"/>
                </a:cubicBezTo>
                <a:cubicBezTo>
                  <a:pt x="5490051" y="2415680"/>
                  <a:pt x="5490051" y="2417109"/>
                  <a:pt x="5490051" y="2417109"/>
                </a:cubicBezTo>
                <a:cubicBezTo>
                  <a:pt x="5490051" y="2418538"/>
                  <a:pt x="5490051" y="2421396"/>
                  <a:pt x="5490051" y="2422825"/>
                </a:cubicBezTo>
                <a:cubicBezTo>
                  <a:pt x="5490051" y="2422825"/>
                  <a:pt x="5490051" y="2424254"/>
                  <a:pt x="5491480" y="2424254"/>
                </a:cubicBezTo>
                <a:cubicBezTo>
                  <a:pt x="5492909" y="2454263"/>
                  <a:pt x="5494338" y="2485702"/>
                  <a:pt x="5494338" y="2515711"/>
                </a:cubicBezTo>
                <a:cubicBezTo>
                  <a:pt x="5492909" y="2538575"/>
                  <a:pt x="5492909" y="2562869"/>
                  <a:pt x="5490051" y="2585733"/>
                </a:cubicBezTo>
                <a:cubicBezTo>
                  <a:pt x="5490051" y="2587162"/>
                  <a:pt x="5490051" y="2590020"/>
                  <a:pt x="5490051" y="2592878"/>
                </a:cubicBezTo>
                <a:cubicBezTo>
                  <a:pt x="5488622" y="2595736"/>
                  <a:pt x="5488622" y="2597165"/>
                  <a:pt x="5488622" y="2600023"/>
                </a:cubicBezTo>
                <a:cubicBezTo>
                  <a:pt x="5488622" y="2602881"/>
                  <a:pt x="5488622" y="2604310"/>
                  <a:pt x="5487193" y="2607168"/>
                </a:cubicBezTo>
                <a:cubicBezTo>
                  <a:pt x="5487193" y="2607168"/>
                  <a:pt x="5487193" y="2607168"/>
                  <a:pt x="5487193" y="2608597"/>
                </a:cubicBezTo>
                <a:cubicBezTo>
                  <a:pt x="5487193" y="2610026"/>
                  <a:pt x="5487193" y="2611455"/>
                  <a:pt x="5487193" y="2614313"/>
                </a:cubicBezTo>
                <a:cubicBezTo>
                  <a:pt x="5487193" y="2614313"/>
                  <a:pt x="5487193" y="2615742"/>
                  <a:pt x="5487193" y="2615742"/>
                </a:cubicBezTo>
                <a:cubicBezTo>
                  <a:pt x="5487193" y="2617172"/>
                  <a:pt x="5485764" y="2618601"/>
                  <a:pt x="5485764" y="2621459"/>
                </a:cubicBezTo>
                <a:cubicBezTo>
                  <a:pt x="5485764" y="2621459"/>
                  <a:pt x="5485764" y="2622888"/>
                  <a:pt x="5485764" y="2622888"/>
                </a:cubicBezTo>
                <a:cubicBezTo>
                  <a:pt x="5485764" y="2624317"/>
                  <a:pt x="5485764" y="2627175"/>
                  <a:pt x="5485764" y="2628604"/>
                </a:cubicBezTo>
                <a:cubicBezTo>
                  <a:pt x="5484336" y="2628604"/>
                  <a:pt x="5484336" y="2630033"/>
                  <a:pt x="5484336" y="2630033"/>
                </a:cubicBezTo>
                <a:cubicBezTo>
                  <a:pt x="5484336" y="2632891"/>
                  <a:pt x="5484336" y="2634320"/>
                  <a:pt x="5484336" y="2635749"/>
                </a:cubicBezTo>
                <a:cubicBezTo>
                  <a:pt x="5484336" y="2635749"/>
                  <a:pt x="5484336" y="2637178"/>
                  <a:pt x="5484336" y="2638607"/>
                </a:cubicBezTo>
                <a:cubicBezTo>
                  <a:pt x="5482906" y="2640036"/>
                  <a:pt x="5482906" y="2641465"/>
                  <a:pt x="5482906" y="2642894"/>
                </a:cubicBezTo>
                <a:cubicBezTo>
                  <a:pt x="5482906" y="2642894"/>
                  <a:pt x="5482906" y="2644323"/>
                  <a:pt x="5482906" y="2645752"/>
                </a:cubicBezTo>
                <a:cubicBezTo>
                  <a:pt x="5482906" y="2647181"/>
                  <a:pt x="5481478" y="2648610"/>
                  <a:pt x="5481478" y="2650039"/>
                </a:cubicBezTo>
                <a:cubicBezTo>
                  <a:pt x="5481478" y="2650039"/>
                  <a:pt x="5481478" y="2651468"/>
                  <a:pt x="5481478" y="2652897"/>
                </a:cubicBezTo>
                <a:cubicBezTo>
                  <a:pt x="5481478" y="2654326"/>
                  <a:pt x="5481478" y="2655755"/>
                  <a:pt x="5481478" y="2655755"/>
                </a:cubicBezTo>
                <a:cubicBezTo>
                  <a:pt x="5480048" y="2657184"/>
                  <a:pt x="5480048" y="2658613"/>
                  <a:pt x="5480048" y="2660042"/>
                </a:cubicBezTo>
                <a:cubicBezTo>
                  <a:pt x="5480048" y="2661471"/>
                  <a:pt x="5480048" y="2661471"/>
                  <a:pt x="5480048" y="2662900"/>
                </a:cubicBezTo>
                <a:cubicBezTo>
                  <a:pt x="5478620" y="2664329"/>
                  <a:pt x="5478620" y="2665758"/>
                  <a:pt x="5478620" y="2667187"/>
                </a:cubicBezTo>
                <a:cubicBezTo>
                  <a:pt x="5478620" y="2668616"/>
                  <a:pt x="5478620" y="2668616"/>
                  <a:pt x="5478620" y="2668616"/>
                </a:cubicBezTo>
                <a:cubicBezTo>
                  <a:pt x="5458614" y="2775793"/>
                  <a:pt x="5420033" y="2880111"/>
                  <a:pt x="5362874" y="2974426"/>
                </a:cubicBezTo>
                <a:cubicBezTo>
                  <a:pt x="4915611" y="3748955"/>
                  <a:pt x="4909895" y="3757529"/>
                  <a:pt x="4462632" y="4532058"/>
                </a:cubicBezTo>
                <a:cubicBezTo>
                  <a:pt x="4385468" y="4673531"/>
                  <a:pt x="4269722" y="4794998"/>
                  <a:pt x="4121111" y="4880739"/>
                </a:cubicBezTo>
                <a:cubicBezTo>
                  <a:pt x="3885333" y="5016496"/>
                  <a:pt x="3615260" y="5036502"/>
                  <a:pt x="3376624" y="4957906"/>
                </a:cubicBezTo>
                <a:cubicBezTo>
                  <a:pt x="3370909" y="4955048"/>
                  <a:pt x="3363764" y="4953619"/>
                  <a:pt x="3358048" y="4950761"/>
                </a:cubicBezTo>
                <a:cubicBezTo>
                  <a:pt x="3356619" y="4950761"/>
                  <a:pt x="3356619" y="4950761"/>
                  <a:pt x="3355190" y="4950761"/>
                </a:cubicBezTo>
                <a:cubicBezTo>
                  <a:pt x="3353761" y="4949332"/>
                  <a:pt x="3350903" y="4949332"/>
                  <a:pt x="3349474" y="4947903"/>
                </a:cubicBezTo>
                <a:cubicBezTo>
                  <a:pt x="3349474" y="4947903"/>
                  <a:pt x="3349474" y="4947903"/>
                  <a:pt x="3348045" y="4947903"/>
                </a:cubicBezTo>
                <a:cubicBezTo>
                  <a:pt x="3345187" y="4946474"/>
                  <a:pt x="3340901" y="4945045"/>
                  <a:pt x="3338043" y="4943616"/>
                </a:cubicBezTo>
                <a:cubicBezTo>
                  <a:pt x="3336614" y="4943616"/>
                  <a:pt x="3335185" y="4943616"/>
                  <a:pt x="3335185" y="4942187"/>
                </a:cubicBezTo>
                <a:cubicBezTo>
                  <a:pt x="3332327" y="4942187"/>
                  <a:pt x="3330898" y="4940758"/>
                  <a:pt x="3329469" y="4940758"/>
                </a:cubicBezTo>
                <a:cubicBezTo>
                  <a:pt x="3328040" y="4940758"/>
                  <a:pt x="3326611" y="4939329"/>
                  <a:pt x="3325182" y="4939329"/>
                </a:cubicBezTo>
                <a:cubicBezTo>
                  <a:pt x="3322324" y="4937900"/>
                  <a:pt x="3320895" y="4937900"/>
                  <a:pt x="3318037" y="4936471"/>
                </a:cubicBezTo>
                <a:cubicBezTo>
                  <a:pt x="3316608" y="4935042"/>
                  <a:pt x="3315179" y="4935042"/>
                  <a:pt x="3313750" y="4935042"/>
                </a:cubicBezTo>
                <a:cubicBezTo>
                  <a:pt x="3312321" y="4933613"/>
                  <a:pt x="3310892" y="4933613"/>
                  <a:pt x="3309464" y="4932184"/>
                </a:cubicBezTo>
                <a:cubicBezTo>
                  <a:pt x="3306606" y="4932184"/>
                  <a:pt x="3305177" y="4930755"/>
                  <a:pt x="3302319" y="4929326"/>
                </a:cubicBezTo>
                <a:cubicBezTo>
                  <a:pt x="3300890" y="4929326"/>
                  <a:pt x="3299461" y="4929326"/>
                  <a:pt x="3299461" y="4927897"/>
                </a:cubicBezTo>
                <a:cubicBezTo>
                  <a:pt x="3296603" y="4927897"/>
                  <a:pt x="3295174" y="4926468"/>
                  <a:pt x="3292316" y="4925039"/>
                </a:cubicBezTo>
                <a:cubicBezTo>
                  <a:pt x="3292316" y="4925039"/>
                  <a:pt x="3290887" y="4925039"/>
                  <a:pt x="3289458" y="4923610"/>
                </a:cubicBezTo>
                <a:cubicBezTo>
                  <a:pt x="3286600" y="4923610"/>
                  <a:pt x="3283742" y="4922181"/>
                  <a:pt x="3282313" y="4920752"/>
                </a:cubicBezTo>
                <a:cubicBezTo>
                  <a:pt x="3280884" y="4920752"/>
                  <a:pt x="3280884" y="4919323"/>
                  <a:pt x="3279455" y="4919323"/>
                </a:cubicBezTo>
                <a:cubicBezTo>
                  <a:pt x="3276598" y="4917894"/>
                  <a:pt x="3275169" y="4917894"/>
                  <a:pt x="3272311" y="4916465"/>
                </a:cubicBezTo>
                <a:cubicBezTo>
                  <a:pt x="3270882" y="4916465"/>
                  <a:pt x="3270882" y="4915036"/>
                  <a:pt x="3270882" y="4915036"/>
                </a:cubicBezTo>
                <a:cubicBezTo>
                  <a:pt x="3266595" y="4913607"/>
                  <a:pt x="3263737" y="4912178"/>
                  <a:pt x="3260879" y="4910749"/>
                </a:cubicBezTo>
                <a:cubicBezTo>
                  <a:pt x="3258021" y="4909319"/>
                  <a:pt x="3253734" y="4907890"/>
                  <a:pt x="3250876" y="4906461"/>
                </a:cubicBezTo>
                <a:cubicBezTo>
                  <a:pt x="3248018" y="4903603"/>
                  <a:pt x="3245160" y="4902174"/>
                  <a:pt x="3240874" y="4900745"/>
                </a:cubicBezTo>
                <a:cubicBezTo>
                  <a:pt x="3233729" y="4896458"/>
                  <a:pt x="3225155" y="4892171"/>
                  <a:pt x="3216581" y="4887884"/>
                </a:cubicBezTo>
                <a:cubicBezTo>
                  <a:pt x="3189431" y="4872165"/>
                  <a:pt x="3163710" y="4856446"/>
                  <a:pt x="3137989" y="4839298"/>
                </a:cubicBezTo>
                <a:cubicBezTo>
                  <a:pt x="3137989" y="4837868"/>
                  <a:pt x="3136560" y="4837868"/>
                  <a:pt x="3135131" y="4836439"/>
                </a:cubicBezTo>
                <a:cubicBezTo>
                  <a:pt x="3133702" y="4835010"/>
                  <a:pt x="3130844" y="4833581"/>
                  <a:pt x="3129415" y="4832152"/>
                </a:cubicBezTo>
                <a:cubicBezTo>
                  <a:pt x="3129415" y="4832152"/>
                  <a:pt x="3127986" y="4832152"/>
                  <a:pt x="3127986" y="4830723"/>
                </a:cubicBezTo>
                <a:cubicBezTo>
                  <a:pt x="3125128" y="4829294"/>
                  <a:pt x="3122270" y="4827865"/>
                  <a:pt x="3119412" y="4825007"/>
                </a:cubicBezTo>
                <a:cubicBezTo>
                  <a:pt x="3119412" y="4825007"/>
                  <a:pt x="3119412" y="4825007"/>
                  <a:pt x="3117983" y="4825007"/>
                </a:cubicBezTo>
                <a:cubicBezTo>
                  <a:pt x="3019385" y="4752127"/>
                  <a:pt x="2935077" y="4657812"/>
                  <a:pt x="2869345" y="4544919"/>
                </a:cubicBezTo>
                <a:cubicBezTo>
                  <a:pt x="2797897" y="4422024"/>
                  <a:pt x="2759315" y="4289125"/>
                  <a:pt x="2749313" y="4154797"/>
                </a:cubicBezTo>
                <a:cubicBezTo>
                  <a:pt x="2749313" y="4153368"/>
                  <a:pt x="2749313" y="4150510"/>
                  <a:pt x="2749313" y="4149081"/>
                </a:cubicBezTo>
                <a:cubicBezTo>
                  <a:pt x="2749313" y="4147652"/>
                  <a:pt x="2749313" y="4147652"/>
                  <a:pt x="2749313" y="4146223"/>
                </a:cubicBezTo>
                <a:cubicBezTo>
                  <a:pt x="2747884" y="4144794"/>
                  <a:pt x="2747884" y="4143365"/>
                  <a:pt x="2747884" y="4141936"/>
                </a:cubicBezTo>
                <a:cubicBezTo>
                  <a:pt x="2747884" y="4140507"/>
                  <a:pt x="2747884" y="4139078"/>
                  <a:pt x="2747884" y="4137649"/>
                </a:cubicBezTo>
                <a:cubicBezTo>
                  <a:pt x="2747884" y="4137649"/>
                  <a:pt x="2747884" y="4137649"/>
                  <a:pt x="2747884" y="4136220"/>
                </a:cubicBezTo>
                <a:cubicBezTo>
                  <a:pt x="2746455" y="4116213"/>
                  <a:pt x="2746455" y="4094778"/>
                  <a:pt x="2746455" y="4074772"/>
                </a:cubicBezTo>
                <a:cubicBezTo>
                  <a:pt x="2746455" y="4073343"/>
                  <a:pt x="2746455" y="4073343"/>
                  <a:pt x="2746455" y="4073343"/>
                </a:cubicBezTo>
                <a:cubicBezTo>
                  <a:pt x="2745026" y="3921867"/>
                  <a:pt x="2705015" y="3770391"/>
                  <a:pt x="2623564" y="3630347"/>
                </a:cubicBezTo>
                <a:cubicBezTo>
                  <a:pt x="2543543" y="3490303"/>
                  <a:pt x="2430655" y="3378839"/>
                  <a:pt x="2302049" y="3301672"/>
                </a:cubicBezTo>
                <a:cubicBezTo>
                  <a:pt x="2293475" y="3297385"/>
                  <a:pt x="2284902" y="3291669"/>
                  <a:pt x="2276328" y="3287382"/>
                </a:cubicBezTo>
                <a:cubicBezTo>
                  <a:pt x="2004826" y="3137335"/>
                  <a:pt x="1663306" y="3127332"/>
                  <a:pt x="1376085" y="3293098"/>
                </a:cubicBezTo>
                <a:cubicBezTo>
                  <a:pt x="1374656" y="3294527"/>
                  <a:pt x="1374656" y="3294527"/>
                  <a:pt x="1373227" y="3294527"/>
                </a:cubicBezTo>
                <a:cubicBezTo>
                  <a:pt x="1357509" y="3304530"/>
                  <a:pt x="1341790" y="3311675"/>
                  <a:pt x="1326072" y="3320249"/>
                </a:cubicBezTo>
                <a:cubicBezTo>
                  <a:pt x="1318927" y="3324536"/>
                  <a:pt x="1311782" y="3327394"/>
                  <a:pt x="1304638" y="3330252"/>
                </a:cubicBezTo>
                <a:cubicBezTo>
                  <a:pt x="1297493" y="3334539"/>
                  <a:pt x="1291777" y="3337398"/>
                  <a:pt x="1283203" y="3340256"/>
                </a:cubicBezTo>
                <a:cubicBezTo>
                  <a:pt x="1277487" y="3343114"/>
                  <a:pt x="1270343" y="3345972"/>
                  <a:pt x="1263198" y="3348830"/>
                </a:cubicBezTo>
                <a:cubicBezTo>
                  <a:pt x="1256053" y="3351688"/>
                  <a:pt x="1248908" y="3354546"/>
                  <a:pt x="1241763" y="3357404"/>
                </a:cubicBezTo>
                <a:cubicBezTo>
                  <a:pt x="1234619" y="3360262"/>
                  <a:pt x="1227474" y="3363120"/>
                  <a:pt x="1220329" y="3365978"/>
                </a:cubicBezTo>
                <a:cubicBezTo>
                  <a:pt x="1213184" y="3367407"/>
                  <a:pt x="1206040" y="3370265"/>
                  <a:pt x="1198895" y="3373123"/>
                </a:cubicBezTo>
                <a:cubicBezTo>
                  <a:pt x="1087436" y="3408849"/>
                  <a:pt x="971691" y="3423139"/>
                  <a:pt x="857374" y="3415994"/>
                </a:cubicBezTo>
                <a:cubicBezTo>
                  <a:pt x="850229" y="3414565"/>
                  <a:pt x="843085" y="3414565"/>
                  <a:pt x="834511" y="3414565"/>
                </a:cubicBezTo>
                <a:cubicBezTo>
                  <a:pt x="828795" y="3413136"/>
                  <a:pt x="821650" y="3413136"/>
                  <a:pt x="814505" y="3411707"/>
                </a:cubicBezTo>
                <a:cubicBezTo>
                  <a:pt x="814505" y="3411707"/>
                  <a:pt x="813076" y="3411707"/>
                  <a:pt x="813076" y="3411707"/>
                </a:cubicBezTo>
                <a:cubicBezTo>
                  <a:pt x="805932" y="3410278"/>
                  <a:pt x="800216" y="3410278"/>
                  <a:pt x="793071" y="3408849"/>
                </a:cubicBezTo>
                <a:cubicBezTo>
                  <a:pt x="793071" y="3408849"/>
                  <a:pt x="793071" y="3408849"/>
                  <a:pt x="791642" y="3408849"/>
                </a:cubicBezTo>
                <a:cubicBezTo>
                  <a:pt x="787355" y="3408849"/>
                  <a:pt x="783068" y="3407419"/>
                  <a:pt x="778782" y="3407419"/>
                </a:cubicBezTo>
                <a:cubicBezTo>
                  <a:pt x="778782" y="3407419"/>
                  <a:pt x="778782" y="3407419"/>
                  <a:pt x="777353" y="3407419"/>
                </a:cubicBezTo>
                <a:cubicBezTo>
                  <a:pt x="775924" y="3407419"/>
                  <a:pt x="774495" y="3405990"/>
                  <a:pt x="771637" y="3405990"/>
                </a:cubicBezTo>
                <a:cubicBezTo>
                  <a:pt x="771637" y="3405990"/>
                  <a:pt x="770208" y="3405990"/>
                  <a:pt x="768779" y="3405990"/>
                </a:cubicBezTo>
                <a:cubicBezTo>
                  <a:pt x="765921" y="3404561"/>
                  <a:pt x="763063" y="3404561"/>
                  <a:pt x="760205" y="3404561"/>
                </a:cubicBezTo>
                <a:cubicBezTo>
                  <a:pt x="758776" y="3404561"/>
                  <a:pt x="757347" y="3403132"/>
                  <a:pt x="755918" y="3403132"/>
                </a:cubicBezTo>
                <a:cubicBezTo>
                  <a:pt x="754489" y="3403132"/>
                  <a:pt x="753060" y="3403132"/>
                  <a:pt x="751631" y="3403132"/>
                </a:cubicBezTo>
                <a:cubicBezTo>
                  <a:pt x="748774" y="3401703"/>
                  <a:pt x="747344" y="3401703"/>
                  <a:pt x="745915" y="3401703"/>
                </a:cubicBezTo>
                <a:cubicBezTo>
                  <a:pt x="744487" y="3401703"/>
                  <a:pt x="741629" y="3400274"/>
                  <a:pt x="740200" y="3400274"/>
                </a:cubicBezTo>
                <a:cubicBezTo>
                  <a:pt x="738771" y="3400274"/>
                  <a:pt x="735913" y="3400274"/>
                  <a:pt x="734484" y="3398845"/>
                </a:cubicBezTo>
                <a:cubicBezTo>
                  <a:pt x="733055" y="3398845"/>
                  <a:pt x="731626" y="3398845"/>
                  <a:pt x="730197" y="3398845"/>
                </a:cubicBezTo>
                <a:cubicBezTo>
                  <a:pt x="727339" y="3397416"/>
                  <a:pt x="725910" y="3397416"/>
                  <a:pt x="724481" y="3397416"/>
                </a:cubicBezTo>
                <a:cubicBezTo>
                  <a:pt x="723052" y="3397416"/>
                  <a:pt x="721623" y="3395987"/>
                  <a:pt x="720194" y="3395987"/>
                </a:cubicBezTo>
                <a:cubicBezTo>
                  <a:pt x="717336" y="3395987"/>
                  <a:pt x="714478" y="3394558"/>
                  <a:pt x="711621" y="3394558"/>
                </a:cubicBezTo>
                <a:cubicBezTo>
                  <a:pt x="711621" y="3394558"/>
                  <a:pt x="710192" y="3394558"/>
                  <a:pt x="708763" y="3393129"/>
                </a:cubicBezTo>
                <a:cubicBezTo>
                  <a:pt x="705905" y="3393129"/>
                  <a:pt x="704476" y="3393129"/>
                  <a:pt x="701618" y="3391700"/>
                </a:cubicBezTo>
                <a:cubicBezTo>
                  <a:pt x="700189" y="3391700"/>
                  <a:pt x="700189" y="3391700"/>
                  <a:pt x="700189" y="3391700"/>
                </a:cubicBezTo>
                <a:cubicBezTo>
                  <a:pt x="695902" y="3390271"/>
                  <a:pt x="693044" y="3390271"/>
                  <a:pt x="690186" y="3388842"/>
                </a:cubicBezTo>
                <a:cubicBezTo>
                  <a:pt x="690186" y="3388842"/>
                  <a:pt x="688757" y="3388842"/>
                  <a:pt x="688757" y="3388842"/>
                </a:cubicBezTo>
                <a:cubicBezTo>
                  <a:pt x="681612" y="3387413"/>
                  <a:pt x="675897" y="3385984"/>
                  <a:pt x="668752" y="3383126"/>
                </a:cubicBezTo>
                <a:cubicBezTo>
                  <a:pt x="668752" y="3383126"/>
                  <a:pt x="667323" y="3383126"/>
                  <a:pt x="667323" y="3383126"/>
                </a:cubicBezTo>
                <a:cubicBezTo>
                  <a:pt x="660178" y="3381697"/>
                  <a:pt x="654462" y="3378839"/>
                  <a:pt x="647317" y="3377410"/>
                </a:cubicBezTo>
                <a:cubicBezTo>
                  <a:pt x="585872" y="3358833"/>
                  <a:pt x="525856" y="3333110"/>
                  <a:pt x="470127" y="3301672"/>
                </a:cubicBezTo>
                <a:cubicBezTo>
                  <a:pt x="470127" y="3301672"/>
                  <a:pt x="470127" y="3301672"/>
                  <a:pt x="468698" y="3301672"/>
                </a:cubicBezTo>
                <a:cubicBezTo>
                  <a:pt x="457266" y="3294527"/>
                  <a:pt x="445835" y="3287382"/>
                  <a:pt x="432974" y="3280237"/>
                </a:cubicBezTo>
                <a:cubicBezTo>
                  <a:pt x="432974" y="3280237"/>
                  <a:pt x="432974" y="3280237"/>
                  <a:pt x="431545" y="3278808"/>
                </a:cubicBezTo>
                <a:cubicBezTo>
                  <a:pt x="430116" y="3277379"/>
                  <a:pt x="427258" y="3275950"/>
                  <a:pt x="424400" y="3274521"/>
                </a:cubicBezTo>
                <a:cubicBezTo>
                  <a:pt x="422972" y="3273092"/>
                  <a:pt x="421542" y="3273092"/>
                  <a:pt x="418684" y="3271663"/>
                </a:cubicBezTo>
                <a:cubicBezTo>
                  <a:pt x="418684" y="3270234"/>
                  <a:pt x="417255" y="3270234"/>
                  <a:pt x="417255" y="3270234"/>
                </a:cubicBezTo>
                <a:cubicBezTo>
                  <a:pt x="298652" y="3193067"/>
                  <a:pt x="197196" y="3088748"/>
                  <a:pt x="122891" y="2960136"/>
                </a:cubicBezTo>
                <a:cubicBezTo>
                  <a:pt x="42869" y="2820092"/>
                  <a:pt x="2858" y="2668616"/>
                  <a:pt x="0" y="2517140"/>
                </a:cubicBezTo>
                <a:cubicBezTo>
                  <a:pt x="0" y="2508566"/>
                  <a:pt x="0" y="2498563"/>
                  <a:pt x="0" y="2488560"/>
                </a:cubicBezTo>
                <a:cubicBezTo>
                  <a:pt x="0" y="2488560"/>
                  <a:pt x="0" y="2487131"/>
                  <a:pt x="0" y="2487131"/>
                </a:cubicBezTo>
                <a:cubicBezTo>
                  <a:pt x="2858" y="2325651"/>
                  <a:pt x="48585" y="2167030"/>
                  <a:pt x="131464" y="2028415"/>
                </a:cubicBezTo>
                <a:cubicBezTo>
                  <a:pt x="577299" y="1255316"/>
                  <a:pt x="583014" y="1245313"/>
                  <a:pt x="1030278" y="470784"/>
                </a:cubicBezTo>
                <a:cubicBezTo>
                  <a:pt x="1031707" y="470784"/>
                  <a:pt x="1031707" y="469355"/>
                  <a:pt x="1033136" y="467926"/>
                </a:cubicBezTo>
                <a:cubicBezTo>
                  <a:pt x="1033136" y="466497"/>
                  <a:pt x="1034565" y="465068"/>
                  <a:pt x="1034565" y="465068"/>
                </a:cubicBezTo>
                <a:cubicBezTo>
                  <a:pt x="1035994" y="462210"/>
                  <a:pt x="1037423" y="459352"/>
                  <a:pt x="1038852" y="456494"/>
                </a:cubicBezTo>
                <a:cubicBezTo>
                  <a:pt x="1038852" y="456494"/>
                  <a:pt x="1040281" y="455065"/>
                  <a:pt x="1040281" y="453635"/>
                </a:cubicBezTo>
                <a:cubicBezTo>
                  <a:pt x="1041709" y="452206"/>
                  <a:pt x="1043138" y="450777"/>
                  <a:pt x="1043138" y="447919"/>
                </a:cubicBezTo>
                <a:cubicBezTo>
                  <a:pt x="1044567" y="447919"/>
                  <a:pt x="1044567" y="446490"/>
                  <a:pt x="1045996" y="445061"/>
                </a:cubicBezTo>
                <a:cubicBezTo>
                  <a:pt x="1047425" y="443632"/>
                  <a:pt x="1048854" y="440774"/>
                  <a:pt x="1050283" y="437916"/>
                </a:cubicBezTo>
                <a:cubicBezTo>
                  <a:pt x="1050283" y="436487"/>
                  <a:pt x="1051712" y="436487"/>
                  <a:pt x="1051712" y="435058"/>
                </a:cubicBezTo>
                <a:cubicBezTo>
                  <a:pt x="1053141" y="433629"/>
                  <a:pt x="1054570" y="430771"/>
                  <a:pt x="1054570" y="429342"/>
                </a:cubicBezTo>
                <a:cubicBezTo>
                  <a:pt x="1055999" y="427913"/>
                  <a:pt x="1055999" y="427913"/>
                  <a:pt x="1057428" y="426484"/>
                </a:cubicBezTo>
                <a:cubicBezTo>
                  <a:pt x="1058857" y="423626"/>
                  <a:pt x="1060286" y="422197"/>
                  <a:pt x="1061715" y="419339"/>
                </a:cubicBezTo>
                <a:cubicBezTo>
                  <a:pt x="1061715" y="417910"/>
                  <a:pt x="1063144" y="417910"/>
                  <a:pt x="1063144" y="416481"/>
                </a:cubicBezTo>
                <a:cubicBezTo>
                  <a:pt x="1064573" y="413623"/>
                  <a:pt x="1066002" y="412194"/>
                  <a:pt x="1067431" y="410765"/>
                </a:cubicBezTo>
                <a:cubicBezTo>
                  <a:pt x="1067431" y="409336"/>
                  <a:pt x="1068860" y="409336"/>
                  <a:pt x="1068860" y="407907"/>
                </a:cubicBezTo>
                <a:cubicBezTo>
                  <a:pt x="1070289" y="405049"/>
                  <a:pt x="1071718" y="403620"/>
                  <a:pt x="1074576" y="400762"/>
                </a:cubicBezTo>
                <a:cubicBezTo>
                  <a:pt x="1074576" y="399333"/>
                  <a:pt x="1074576" y="399333"/>
                  <a:pt x="1076004" y="397904"/>
                </a:cubicBezTo>
                <a:cubicBezTo>
                  <a:pt x="1077433" y="396475"/>
                  <a:pt x="1078863" y="393617"/>
                  <a:pt x="1080291" y="392188"/>
                </a:cubicBezTo>
                <a:cubicBezTo>
                  <a:pt x="1080291" y="390759"/>
                  <a:pt x="1081720" y="390759"/>
                  <a:pt x="1081720" y="389330"/>
                </a:cubicBezTo>
                <a:cubicBezTo>
                  <a:pt x="1083149" y="387901"/>
                  <a:pt x="1084578" y="385043"/>
                  <a:pt x="1087436" y="382185"/>
                </a:cubicBezTo>
                <a:cubicBezTo>
                  <a:pt x="1087436" y="382185"/>
                  <a:pt x="1087436" y="380755"/>
                  <a:pt x="1088865" y="379326"/>
                </a:cubicBezTo>
                <a:cubicBezTo>
                  <a:pt x="1090294" y="377897"/>
                  <a:pt x="1091723" y="375039"/>
                  <a:pt x="1093152" y="373610"/>
                </a:cubicBezTo>
                <a:cubicBezTo>
                  <a:pt x="1094581" y="372181"/>
                  <a:pt x="1094581" y="372181"/>
                  <a:pt x="1094581" y="372181"/>
                </a:cubicBezTo>
                <a:cubicBezTo>
                  <a:pt x="1096010" y="369323"/>
                  <a:pt x="1098868" y="366465"/>
                  <a:pt x="1100297" y="365036"/>
                </a:cubicBezTo>
                <a:cubicBezTo>
                  <a:pt x="1100297" y="363607"/>
                  <a:pt x="1101726" y="363607"/>
                  <a:pt x="1101726" y="362178"/>
                </a:cubicBezTo>
                <a:cubicBezTo>
                  <a:pt x="1103155" y="359320"/>
                  <a:pt x="1106013" y="356462"/>
                  <a:pt x="1107442" y="353604"/>
                </a:cubicBezTo>
                <a:cubicBezTo>
                  <a:pt x="1110299" y="352175"/>
                  <a:pt x="1111728" y="349317"/>
                  <a:pt x="1113157" y="346459"/>
                </a:cubicBezTo>
                <a:cubicBezTo>
                  <a:pt x="1114586" y="346459"/>
                  <a:pt x="1114586" y="345030"/>
                  <a:pt x="1114586" y="345030"/>
                </a:cubicBezTo>
                <a:cubicBezTo>
                  <a:pt x="1118873" y="339314"/>
                  <a:pt x="1123160" y="333598"/>
                  <a:pt x="1127447" y="329311"/>
                </a:cubicBezTo>
                <a:cubicBezTo>
                  <a:pt x="1128876" y="329311"/>
                  <a:pt x="1128876" y="327882"/>
                  <a:pt x="1128876" y="327882"/>
                </a:cubicBezTo>
                <a:cubicBezTo>
                  <a:pt x="1133163" y="322166"/>
                  <a:pt x="1137450" y="316450"/>
                  <a:pt x="1143165" y="312163"/>
                </a:cubicBezTo>
                <a:cubicBezTo>
                  <a:pt x="1143165" y="312163"/>
                  <a:pt x="1143165" y="310734"/>
                  <a:pt x="1143165" y="310734"/>
                </a:cubicBezTo>
                <a:cubicBezTo>
                  <a:pt x="1148881" y="305017"/>
                  <a:pt x="1153168" y="300730"/>
                  <a:pt x="1157455" y="295014"/>
                </a:cubicBezTo>
                <a:cubicBezTo>
                  <a:pt x="1157455" y="295014"/>
                  <a:pt x="1158884" y="295014"/>
                  <a:pt x="1158884" y="293585"/>
                </a:cubicBezTo>
                <a:cubicBezTo>
                  <a:pt x="1163171" y="289298"/>
                  <a:pt x="1168887" y="283582"/>
                  <a:pt x="1173174" y="277866"/>
                </a:cubicBezTo>
                <a:cubicBezTo>
                  <a:pt x="1231761" y="219276"/>
                  <a:pt x="1298922" y="166403"/>
                  <a:pt x="1373227" y="122103"/>
                </a:cubicBezTo>
                <a:cubicBezTo>
                  <a:pt x="1427528" y="90664"/>
                  <a:pt x="1484686" y="66371"/>
                  <a:pt x="1543273" y="46365"/>
                </a:cubicBezTo>
                <a:cubicBezTo>
                  <a:pt x="1546131" y="44936"/>
                  <a:pt x="1548989" y="44936"/>
                  <a:pt x="1553276" y="43507"/>
                </a:cubicBezTo>
                <a:cubicBezTo>
                  <a:pt x="1557563" y="42078"/>
                  <a:pt x="1560421" y="40649"/>
                  <a:pt x="1563279" y="39220"/>
                </a:cubicBezTo>
                <a:cubicBezTo>
                  <a:pt x="1564708" y="39220"/>
                  <a:pt x="1564708" y="39220"/>
                  <a:pt x="1564708" y="39220"/>
                </a:cubicBezTo>
                <a:cubicBezTo>
                  <a:pt x="1567566" y="39220"/>
                  <a:pt x="1571852" y="37791"/>
                  <a:pt x="1574710" y="36362"/>
                </a:cubicBezTo>
                <a:cubicBezTo>
                  <a:pt x="1574710" y="36362"/>
                  <a:pt x="1574710" y="36362"/>
                  <a:pt x="1576139" y="36362"/>
                </a:cubicBezTo>
                <a:cubicBezTo>
                  <a:pt x="1578997" y="34933"/>
                  <a:pt x="1581855" y="34933"/>
                  <a:pt x="1584713" y="33504"/>
                </a:cubicBezTo>
                <a:cubicBezTo>
                  <a:pt x="1586142" y="33504"/>
                  <a:pt x="1586142" y="33504"/>
                  <a:pt x="1587571" y="33504"/>
                </a:cubicBezTo>
                <a:cubicBezTo>
                  <a:pt x="1590429" y="32075"/>
                  <a:pt x="1593287" y="32075"/>
                  <a:pt x="1596145" y="30646"/>
                </a:cubicBezTo>
                <a:cubicBezTo>
                  <a:pt x="1596145" y="30646"/>
                  <a:pt x="1597574" y="30646"/>
                  <a:pt x="1597574" y="30646"/>
                </a:cubicBezTo>
                <a:cubicBezTo>
                  <a:pt x="1600432" y="29217"/>
                  <a:pt x="1603289" y="29217"/>
                  <a:pt x="1607576" y="27788"/>
                </a:cubicBezTo>
                <a:cubicBezTo>
                  <a:pt x="1607576" y="27788"/>
                  <a:pt x="1609005" y="27788"/>
                  <a:pt x="1609005" y="27788"/>
                </a:cubicBezTo>
                <a:cubicBezTo>
                  <a:pt x="1611863" y="26359"/>
                  <a:pt x="1614721" y="26359"/>
                  <a:pt x="1617579" y="24930"/>
                </a:cubicBezTo>
                <a:cubicBezTo>
                  <a:pt x="1617579" y="24930"/>
                  <a:pt x="1619008" y="24930"/>
                  <a:pt x="1619008" y="24930"/>
                </a:cubicBezTo>
                <a:cubicBezTo>
                  <a:pt x="1621866" y="23501"/>
                  <a:pt x="1624724" y="23501"/>
                  <a:pt x="1629011" y="22072"/>
                </a:cubicBezTo>
                <a:cubicBezTo>
                  <a:pt x="1629011" y="22072"/>
                  <a:pt x="1630440" y="22072"/>
                  <a:pt x="1631869" y="22072"/>
                </a:cubicBezTo>
                <a:cubicBezTo>
                  <a:pt x="1633298" y="22072"/>
                  <a:pt x="1634727" y="20643"/>
                  <a:pt x="1636155" y="20643"/>
                </a:cubicBezTo>
                <a:cubicBezTo>
                  <a:pt x="1636155" y="20643"/>
                  <a:pt x="1637584" y="20643"/>
                  <a:pt x="1639013" y="20643"/>
                </a:cubicBezTo>
                <a:cubicBezTo>
                  <a:pt x="1639013" y="20643"/>
                  <a:pt x="1640442" y="19213"/>
                  <a:pt x="1641871" y="19213"/>
                </a:cubicBezTo>
                <a:cubicBezTo>
                  <a:pt x="1641871" y="19213"/>
                  <a:pt x="1641871" y="19213"/>
                  <a:pt x="1643300" y="19213"/>
                </a:cubicBezTo>
                <a:cubicBezTo>
                  <a:pt x="1644729" y="19213"/>
                  <a:pt x="1647587" y="17784"/>
                  <a:pt x="1650445" y="17784"/>
                </a:cubicBezTo>
                <a:cubicBezTo>
                  <a:pt x="1651874" y="17784"/>
                  <a:pt x="1653303" y="17784"/>
                  <a:pt x="1654732" y="17784"/>
                </a:cubicBezTo>
                <a:cubicBezTo>
                  <a:pt x="1654732" y="16355"/>
                  <a:pt x="1656161" y="16355"/>
                  <a:pt x="1657590" y="16355"/>
                </a:cubicBezTo>
                <a:cubicBezTo>
                  <a:pt x="1657590" y="16355"/>
                  <a:pt x="1659019" y="16355"/>
                  <a:pt x="1660448" y="16355"/>
                </a:cubicBezTo>
                <a:cubicBezTo>
                  <a:pt x="1661877" y="16355"/>
                  <a:pt x="1663306" y="14926"/>
                  <a:pt x="1664735" y="14926"/>
                </a:cubicBezTo>
                <a:cubicBezTo>
                  <a:pt x="1666164" y="14926"/>
                  <a:pt x="1666164" y="14926"/>
                  <a:pt x="1666164" y="14926"/>
                </a:cubicBezTo>
                <a:cubicBezTo>
                  <a:pt x="1669021" y="14926"/>
                  <a:pt x="1670450" y="13497"/>
                  <a:pt x="1671879" y="13497"/>
                </a:cubicBezTo>
                <a:cubicBezTo>
                  <a:pt x="1673308" y="13497"/>
                  <a:pt x="1674737" y="13497"/>
                  <a:pt x="1676166" y="13497"/>
                </a:cubicBezTo>
                <a:cubicBezTo>
                  <a:pt x="1677595" y="13497"/>
                  <a:pt x="1679024" y="12068"/>
                  <a:pt x="1679024" y="12068"/>
                </a:cubicBezTo>
                <a:cubicBezTo>
                  <a:pt x="1680453" y="12068"/>
                  <a:pt x="1680453" y="12068"/>
                  <a:pt x="1681882" y="12068"/>
                </a:cubicBezTo>
                <a:cubicBezTo>
                  <a:pt x="1683311" y="12068"/>
                  <a:pt x="1686169" y="12068"/>
                  <a:pt x="1687598" y="10639"/>
                </a:cubicBezTo>
                <a:cubicBezTo>
                  <a:pt x="1687598" y="10639"/>
                  <a:pt x="1689027" y="10639"/>
                  <a:pt x="1689027" y="10639"/>
                </a:cubicBezTo>
                <a:cubicBezTo>
                  <a:pt x="1690456" y="10639"/>
                  <a:pt x="1691885" y="10639"/>
                  <a:pt x="1693314" y="10639"/>
                </a:cubicBezTo>
                <a:cubicBezTo>
                  <a:pt x="1694743" y="10639"/>
                  <a:pt x="1697601" y="9210"/>
                  <a:pt x="1699030" y="9210"/>
                </a:cubicBezTo>
                <a:cubicBezTo>
                  <a:pt x="1700459" y="9210"/>
                  <a:pt x="1700459" y="9210"/>
                  <a:pt x="1701887" y="9210"/>
                </a:cubicBezTo>
                <a:cubicBezTo>
                  <a:pt x="1701887" y="9210"/>
                  <a:pt x="1703316" y="9210"/>
                  <a:pt x="1703316" y="9210"/>
                </a:cubicBezTo>
                <a:cubicBezTo>
                  <a:pt x="1706174" y="9210"/>
                  <a:pt x="1707603" y="7781"/>
                  <a:pt x="1710461" y="7781"/>
                </a:cubicBezTo>
                <a:cubicBezTo>
                  <a:pt x="1710461" y="7781"/>
                  <a:pt x="1711890" y="7781"/>
                  <a:pt x="1711890" y="7781"/>
                </a:cubicBezTo>
                <a:cubicBezTo>
                  <a:pt x="1711890" y="7781"/>
                  <a:pt x="1711890" y="7781"/>
                  <a:pt x="1713319" y="7781"/>
                </a:cubicBezTo>
                <a:cubicBezTo>
                  <a:pt x="1713319" y="7781"/>
                  <a:pt x="1714748" y="7781"/>
                  <a:pt x="1714748" y="7781"/>
                </a:cubicBezTo>
                <a:cubicBezTo>
                  <a:pt x="1717606" y="6352"/>
                  <a:pt x="1719035" y="6352"/>
                  <a:pt x="1721893" y="6352"/>
                </a:cubicBezTo>
                <a:cubicBezTo>
                  <a:pt x="1721893" y="6352"/>
                  <a:pt x="1721893" y="6352"/>
                  <a:pt x="1723322" y="6352"/>
                </a:cubicBezTo>
                <a:cubicBezTo>
                  <a:pt x="1723322" y="6352"/>
                  <a:pt x="1724751" y="6352"/>
                  <a:pt x="1724751" y="6352"/>
                </a:cubicBezTo>
                <a:cubicBezTo>
                  <a:pt x="1724751" y="6352"/>
                  <a:pt x="1724751" y="6352"/>
                  <a:pt x="1726180" y="6352"/>
                </a:cubicBezTo>
                <a:cubicBezTo>
                  <a:pt x="1727609" y="6352"/>
                  <a:pt x="1730467" y="4923"/>
                  <a:pt x="1733325" y="4923"/>
                </a:cubicBezTo>
                <a:cubicBezTo>
                  <a:pt x="1733325" y="4923"/>
                  <a:pt x="1733325" y="4923"/>
                  <a:pt x="1734753" y="4923"/>
                </a:cubicBezTo>
                <a:cubicBezTo>
                  <a:pt x="1734753" y="4923"/>
                  <a:pt x="1734753" y="4923"/>
                  <a:pt x="1736182" y="4923"/>
                </a:cubicBezTo>
                <a:cubicBezTo>
                  <a:pt x="1739040" y="4923"/>
                  <a:pt x="1741898" y="4923"/>
                  <a:pt x="1744756" y="3494"/>
                </a:cubicBezTo>
                <a:cubicBezTo>
                  <a:pt x="1747614" y="3494"/>
                  <a:pt x="1751901" y="3494"/>
                  <a:pt x="1756188" y="3494"/>
                </a:cubicBezTo>
                <a:cubicBezTo>
                  <a:pt x="1757617" y="3494"/>
                  <a:pt x="1757617" y="3494"/>
                  <a:pt x="1759046" y="3494"/>
                </a:cubicBezTo>
                <a:cubicBezTo>
                  <a:pt x="1764762" y="2065"/>
                  <a:pt x="1771906" y="2065"/>
                  <a:pt x="1779051" y="2065"/>
                </a:cubicBezTo>
                <a:cubicBezTo>
                  <a:pt x="1786196" y="636"/>
                  <a:pt x="1793341" y="636"/>
                  <a:pt x="1801914" y="636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BD396-A9EF-4F5D-5D74-70405F629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2202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70547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yellow and orange wave&#10;&#10;Description automatically generated with medium confidence">
            <a:extLst>
              <a:ext uri="{FF2B5EF4-FFF2-40B4-BE49-F238E27FC236}">
                <a16:creationId xmlns:a16="http://schemas.microsoft.com/office/drawing/2014/main" id="{C125A928-702B-F863-2447-9BBC0DB48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7" y="2479031"/>
            <a:ext cx="4674124" cy="437999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19B4C3-ECD6-8B72-6D18-DB4040D28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1024" y="0"/>
            <a:ext cx="5350976" cy="5712643"/>
          </a:xfrm>
          <a:custGeom>
            <a:avLst/>
            <a:gdLst>
              <a:gd name="connsiteX0" fmla="*/ 2441813 w 5182014"/>
              <a:gd name="connsiteY0" fmla="*/ 0 h 5532261"/>
              <a:gd name="connsiteX1" fmla="*/ 5182014 w 5182014"/>
              <a:gd name="connsiteY1" fmla="*/ 0 h 5532261"/>
              <a:gd name="connsiteX2" fmla="*/ 5182014 w 5182014"/>
              <a:gd name="connsiteY2" fmla="*/ 2429538 h 5532261"/>
              <a:gd name="connsiteX3" fmla="*/ 4889685 w 5182014"/>
              <a:gd name="connsiteY3" fmla="*/ 2509548 h 5532261"/>
              <a:gd name="connsiteX4" fmla="*/ 4835835 w 5182014"/>
              <a:gd name="connsiteY4" fmla="*/ 2531089 h 5532261"/>
              <a:gd name="connsiteX5" fmla="*/ 3694213 w 5182014"/>
              <a:gd name="connsiteY5" fmla="*/ 3965116 h 5532261"/>
              <a:gd name="connsiteX6" fmla="*/ 2552590 w 5182014"/>
              <a:gd name="connsiteY6" fmla="*/ 5397605 h 5532261"/>
              <a:gd name="connsiteX7" fmla="*/ 2497202 w 5182014"/>
              <a:gd name="connsiteY7" fmla="*/ 5419146 h 5532261"/>
              <a:gd name="connsiteX8" fmla="*/ 1567903 w 5182014"/>
              <a:gd name="connsiteY8" fmla="*/ 5508388 h 5532261"/>
              <a:gd name="connsiteX9" fmla="*/ 712455 w 5182014"/>
              <a:gd name="connsiteY9" fmla="*/ 5136033 h 5532261"/>
              <a:gd name="connsiteX10" fmla="*/ 666298 w 5182014"/>
              <a:gd name="connsiteY10" fmla="*/ 5099106 h 5532261"/>
              <a:gd name="connsiteX11" fmla="*/ 23174 w 5182014"/>
              <a:gd name="connsiteY11" fmla="*/ 3383504 h 5532261"/>
              <a:gd name="connsiteX12" fmla="*/ 413972 w 5182014"/>
              <a:gd name="connsiteY12" fmla="*/ 2504932 h 5532261"/>
              <a:gd name="connsiteX13" fmla="*/ 430896 w 5182014"/>
              <a:gd name="connsiteY13" fmla="*/ 2484929 h 5532261"/>
              <a:gd name="connsiteX14" fmla="*/ 440127 w 5182014"/>
              <a:gd name="connsiteY14" fmla="*/ 2474159 h 5532261"/>
              <a:gd name="connsiteX15" fmla="*/ 787845 w 5182014"/>
              <a:gd name="connsiteY15" fmla="*/ 2044874 h 5532261"/>
              <a:gd name="connsiteX16" fmla="*/ 2380270 w 5182014"/>
              <a:gd name="connsiteY16" fmla="*/ 76933 h 5532261"/>
              <a:gd name="connsiteX17" fmla="*/ 2441813 w 5182014"/>
              <a:gd name="connsiteY17" fmla="*/ 0 h 55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82014" h="5532261">
                <a:moveTo>
                  <a:pt x="2441813" y="0"/>
                </a:moveTo>
                <a:cubicBezTo>
                  <a:pt x="2441813" y="0"/>
                  <a:pt x="2441813" y="0"/>
                  <a:pt x="5182014" y="0"/>
                </a:cubicBezTo>
                <a:cubicBezTo>
                  <a:pt x="5182014" y="0"/>
                  <a:pt x="5182014" y="0"/>
                  <a:pt x="5182014" y="2429538"/>
                </a:cubicBezTo>
                <a:cubicBezTo>
                  <a:pt x="5082007" y="2448001"/>
                  <a:pt x="4985077" y="2475697"/>
                  <a:pt x="4889685" y="2509548"/>
                </a:cubicBezTo>
                <a:cubicBezTo>
                  <a:pt x="4871222" y="2517241"/>
                  <a:pt x="4852759" y="2523396"/>
                  <a:pt x="4835835" y="2531089"/>
                </a:cubicBezTo>
                <a:cubicBezTo>
                  <a:pt x="4249638" y="2766503"/>
                  <a:pt x="3798836" y="3295801"/>
                  <a:pt x="3694213" y="3965116"/>
                </a:cubicBezTo>
                <a:cubicBezTo>
                  <a:pt x="3588051" y="4632893"/>
                  <a:pt x="3137249" y="5162190"/>
                  <a:pt x="2552590" y="5397605"/>
                </a:cubicBezTo>
                <a:cubicBezTo>
                  <a:pt x="2532589" y="5403759"/>
                  <a:pt x="2514126" y="5411453"/>
                  <a:pt x="2497202" y="5419146"/>
                </a:cubicBezTo>
                <a:cubicBezTo>
                  <a:pt x="2209488" y="5525313"/>
                  <a:pt x="1891003" y="5560702"/>
                  <a:pt x="1567903" y="5508388"/>
                </a:cubicBezTo>
                <a:cubicBezTo>
                  <a:pt x="1244802" y="5457612"/>
                  <a:pt x="952473" y="5325288"/>
                  <a:pt x="712455" y="5136033"/>
                </a:cubicBezTo>
                <a:cubicBezTo>
                  <a:pt x="697069" y="5123724"/>
                  <a:pt x="681684" y="5111415"/>
                  <a:pt x="666298" y="5099106"/>
                </a:cubicBezTo>
                <a:cubicBezTo>
                  <a:pt x="183186" y="4694439"/>
                  <a:pt x="-82988" y="4051281"/>
                  <a:pt x="23174" y="3383504"/>
                </a:cubicBezTo>
                <a:cubicBezTo>
                  <a:pt x="77024" y="3048077"/>
                  <a:pt x="215496" y="2749578"/>
                  <a:pt x="413972" y="2504932"/>
                </a:cubicBezTo>
                <a:cubicBezTo>
                  <a:pt x="420126" y="2498777"/>
                  <a:pt x="424742" y="2491084"/>
                  <a:pt x="430896" y="2484929"/>
                </a:cubicBezTo>
                <a:cubicBezTo>
                  <a:pt x="433973" y="2480313"/>
                  <a:pt x="437050" y="2477236"/>
                  <a:pt x="440127" y="2474159"/>
                </a:cubicBezTo>
                <a:cubicBezTo>
                  <a:pt x="569368" y="2314138"/>
                  <a:pt x="683222" y="2172582"/>
                  <a:pt x="787845" y="2044874"/>
                </a:cubicBezTo>
                <a:cubicBezTo>
                  <a:pt x="1490974" y="1175533"/>
                  <a:pt x="1677141" y="944735"/>
                  <a:pt x="2380270" y="76933"/>
                </a:cubicBezTo>
                <a:cubicBezTo>
                  <a:pt x="2400271" y="52314"/>
                  <a:pt x="2421811" y="26157"/>
                  <a:pt x="2441813" y="0"/>
                </a:cubicBezTo>
                <a:close/>
              </a:path>
            </a:pathLst>
          </a:custGeom>
        </p:spPr>
        <p:txBody>
          <a:bodyPr wrap="square" tIns="2232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32FB1-F3D9-9063-6297-166EBA2526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8509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320667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yellow and pink gradient&#10;&#10;Description automatically generated">
            <a:extLst>
              <a:ext uri="{FF2B5EF4-FFF2-40B4-BE49-F238E27FC236}">
                <a16:creationId xmlns:a16="http://schemas.microsoft.com/office/drawing/2014/main" id="{42CDA96A-9BD0-0CE9-B6BA-1C92DC5B8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61" y="3208054"/>
            <a:ext cx="3905839" cy="3650972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1EF5172-2DF4-5C2C-6504-29D224873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6311" y="0"/>
            <a:ext cx="6965115" cy="5439266"/>
          </a:xfrm>
          <a:custGeom>
            <a:avLst/>
            <a:gdLst>
              <a:gd name="connsiteX0" fmla="*/ 453997 w 6042287"/>
              <a:gd name="connsiteY0" fmla="*/ 0 h 4718602"/>
              <a:gd name="connsiteX1" fmla="*/ 6042287 w 6042287"/>
              <a:gd name="connsiteY1" fmla="*/ 0 h 4718602"/>
              <a:gd name="connsiteX2" fmla="*/ 6040911 w 6042287"/>
              <a:gd name="connsiteY2" fmla="*/ 2791979 h 4718602"/>
              <a:gd name="connsiteX3" fmla="*/ 5183820 w 6042287"/>
              <a:gd name="connsiteY3" fmla="*/ 4276722 h 4718602"/>
              <a:gd name="connsiteX4" fmla="*/ 4871525 w 6042287"/>
              <a:gd name="connsiteY4" fmla="*/ 4593211 h 4718602"/>
              <a:gd name="connsiteX5" fmla="*/ 4848138 w 6042287"/>
              <a:gd name="connsiteY5" fmla="*/ 4606971 h 4718602"/>
              <a:gd name="connsiteX6" fmla="*/ 3975913 w 6042287"/>
              <a:gd name="connsiteY6" fmla="*/ 4600091 h 4718602"/>
              <a:gd name="connsiteX7" fmla="*/ 3534298 w 6042287"/>
              <a:gd name="connsiteY7" fmla="*/ 3848775 h 4718602"/>
              <a:gd name="connsiteX8" fmla="*/ 3534298 w 6042287"/>
              <a:gd name="connsiteY8" fmla="*/ 3819878 h 4718602"/>
              <a:gd name="connsiteX9" fmla="*/ 3092683 w 6042287"/>
              <a:gd name="connsiteY9" fmla="*/ 3068562 h 4718602"/>
              <a:gd name="connsiteX10" fmla="*/ 2220458 w 6042287"/>
              <a:gd name="connsiteY10" fmla="*/ 3061682 h 4718602"/>
              <a:gd name="connsiteX11" fmla="*/ 2197070 w 6042287"/>
              <a:gd name="connsiteY11" fmla="*/ 3075442 h 4718602"/>
              <a:gd name="connsiteX12" fmla="*/ 1324846 w 6042287"/>
              <a:gd name="connsiteY12" fmla="*/ 3068562 h 4718602"/>
              <a:gd name="connsiteX13" fmla="*/ 1001545 w 6042287"/>
              <a:gd name="connsiteY13" fmla="*/ 2745193 h 4718602"/>
              <a:gd name="connsiteX14" fmla="*/ 996042 w 6042287"/>
              <a:gd name="connsiteY14" fmla="*/ 2734185 h 4718602"/>
              <a:gd name="connsiteX15" fmla="*/ 991915 w 6042287"/>
              <a:gd name="connsiteY15" fmla="*/ 2728681 h 4718602"/>
              <a:gd name="connsiteX16" fmla="*/ 861219 w 6042287"/>
              <a:gd name="connsiteY16" fmla="*/ 2501635 h 4718602"/>
              <a:gd name="connsiteX17" fmla="*/ 258641 w 6042287"/>
              <a:gd name="connsiteY17" fmla="*/ 1458599 h 4718602"/>
              <a:gd name="connsiteX18" fmla="*/ 130696 w 6042287"/>
              <a:gd name="connsiteY18" fmla="*/ 1234305 h 4718602"/>
              <a:gd name="connsiteX19" fmla="*/ 118315 w 6042287"/>
              <a:gd name="connsiteY19" fmla="*/ 1215041 h 4718602"/>
              <a:gd name="connsiteX20" fmla="*/ 0 w 6042287"/>
              <a:gd name="connsiteY20" fmla="*/ 787093 h 4718602"/>
              <a:gd name="connsiteX21" fmla="*/ 0 w 6042287"/>
              <a:gd name="connsiteY21" fmla="*/ 758196 h 4718602"/>
              <a:gd name="connsiteX22" fmla="*/ 118315 w 6042287"/>
              <a:gd name="connsiteY22" fmla="*/ 330249 h 4718602"/>
              <a:gd name="connsiteX23" fmla="*/ 429234 w 6042287"/>
              <a:gd name="connsiteY23" fmla="*/ 13761 h 4718602"/>
              <a:gd name="connsiteX24" fmla="*/ 453997 w 6042287"/>
              <a:gd name="connsiteY24" fmla="*/ 0 h 47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2287" h="4718602">
                <a:moveTo>
                  <a:pt x="453997" y="0"/>
                </a:moveTo>
                <a:cubicBezTo>
                  <a:pt x="6042287" y="0"/>
                  <a:pt x="6042287" y="0"/>
                  <a:pt x="6042287" y="0"/>
                </a:cubicBezTo>
                <a:lnTo>
                  <a:pt x="6040911" y="2791979"/>
                </a:lnTo>
                <a:cubicBezTo>
                  <a:pt x="5183820" y="4276722"/>
                  <a:pt x="5183820" y="4276722"/>
                  <a:pt x="5183820" y="4276722"/>
                </a:cubicBezTo>
                <a:cubicBezTo>
                  <a:pt x="5105403" y="4411574"/>
                  <a:pt x="4996718" y="4517529"/>
                  <a:pt x="4871525" y="4593211"/>
                </a:cubicBezTo>
                <a:cubicBezTo>
                  <a:pt x="4864647" y="4597339"/>
                  <a:pt x="4856392" y="4601467"/>
                  <a:pt x="4848138" y="4606971"/>
                </a:cubicBezTo>
                <a:cubicBezTo>
                  <a:pt x="4585370" y="4752831"/>
                  <a:pt x="4255190" y="4761087"/>
                  <a:pt x="3975913" y="4600091"/>
                </a:cubicBezTo>
                <a:cubicBezTo>
                  <a:pt x="3698012" y="4439095"/>
                  <a:pt x="3539801" y="4148751"/>
                  <a:pt x="3534298" y="3848775"/>
                </a:cubicBezTo>
                <a:cubicBezTo>
                  <a:pt x="3534298" y="3839143"/>
                  <a:pt x="3534298" y="3829510"/>
                  <a:pt x="3534298" y="3819878"/>
                </a:cubicBezTo>
                <a:cubicBezTo>
                  <a:pt x="3528795" y="3519902"/>
                  <a:pt x="3371959" y="3229558"/>
                  <a:pt x="3092683" y="3068562"/>
                </a:cubicBezTo>
                <a:cubicBezTo>
                  <a:pt x="2813406" y="2907566"/>
                  <a:pt x="2483226" y="2915822"/>
                  <a:pt x="2220458" y="3061682"/>
                </a:cubicBezTo>
                <a:cubicBezTo>
                  <a:pt x="2213579" y="3065810"/>
                  <a:pt x="2205325" y="3071314"/>
                  <a:pt x="2197070" y="3075442"/>
                </a:cubicBezTo>
                <a:cubicBezTo>
                  <a:pt x="1934302" y="3221302"/>
                  <a:pt x="1604123" y="3229558"/>
                  <a:pt x="1324846" y="3068562"/>
                </a:cubicBezTo>
                <a:cubicBezTo>
                  <a:pt x="1185895" y="2988752"/>
                  <a:pt x="1077211" y="2875917"/>
                  <a:pt x="1001545" y="2745193"/>
                </a:cubicBezTo>
                <a:cubicBezTo>
                  <a:pt x="1000169" y="2741065"/>
                  <a:pt x="997418" y="2738313"/>
                  <a:pt x="996042" y="2734185"/>
                </a:cubicBezTo>
                <a:cubicBezTo>
                  <a:pt x="994666" y="2732809"/>
                  <a:pt x="993291" y="2730057"/>
                  <a:pt x="991915" y="2728681"/>
                </a:cubicBezTo>
                <a:cubicBezTo>
                  <a:pt x="943764" y="2644743"/>
                  <a:pt x="899740" y="2569061"/>
                  <a:pt x="861219" y="2501635"/>
                </a:cubicBezTo>
                <a:cubicBezTo>
                  <a:pt x="595699" y="2040663"/>
                  <a:pt x="524160" y="1918195"/>
                  <a:pt x="258641" y="1458599"/>
                </a:cubicBezTo>
                <a:cubicBezTo>
                  <a:pt x="220120" y="1391173"/>
                  <a:pt x="177472" y="1318243"/>
                  <a:pt x="130696" y="1234305"/>
                </a:cubicBezTo>
                <a:cubicBezTo>
                  <a:pt x="126569" y="1228801"/>
                  <a:pt x="122442" y="1221921"/>
                  <a:pt x="118315" y="1215041"/>
                </a:cubicBezTo>
                <a:cubicBezTo>
                  <a:pt x="42649" y="1084317"/>
                  <a:pt x="2752" y="937081"/>
                  <a:pt x="0" y="787093"/>
                </a:cubicBezTo>
                <a:cubicBezTo>
                  <a:pt x="0" y="777461"/>
                  <a:pt x="0" y="767829"/>
                  <a:pt x="0" y="758196"/>
                </a:cubicBezTo>
                <a:cubicBezTo>
                  <a:pt x="1376" y="612336"/>
                  <a:pt x="39897" y="465101"/>
                  <a:pt x="118315" y="330249"/>
                </a:cubicBezTo>
                <a:cubicBezTo>
                  <a:pt x="196732" y="195397"/>
                  <a:pt x="304041" y="88067"/>
                  <a:pt x="429234" y="13761"/>
                </a:cubicBezTo>
                <a:cubicBezTo>
                  <a:pt x="437488" y="9632"/>
                  <a:pt x="445743" y="5504"/>
                  <a:pt x="453997" y="0"/>
                </a:cubicBezTo>
                <a:close/>
              </a:path>
            </a:pathLst>
          </a:custGeom>
        </p:spPr>
        <p:txBody>
          <a:bodyPr wrap="square" tIns="176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39E32-B5DC-1A0F-FE03-D516787C61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4636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background with circles&#10;&#10;Description automatically generated">
            <a:extLst>
              <a:ext uri="{FF2B5EF4-FFF2-40B4-BE49-F238E27FC236}">
                <a16:creationId xmlns:a16="http://schemas.microsoft.com/office/drawing/2014/main" id="{9B766DFA-E0BC-C5FD-80A0-412708AC2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7" y="0"/>
            <a:ext cx="52308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278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5B3C8BB0-8ED8-BDC1-E290-09F266D75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73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orange triangle&#10;&#10;Description automatically generated">
            <a:extLst>
              <a:ext uri="{FF2B5EF4-FFF2-40B4-BE49-F238E27FC236}">
                <a16:creationId xmlns:a16="http://schemas.microsoft.com/office/drawing/2014/main" id="{E10F1A70-AC56-37C5-4032-BA65164EF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0"/>
            <a:ext cx="5772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632FEF-3500-BBEB-544E-998F0101D8B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715250" y="-2"/>
            <a:ext cx="4476750" cy="5069657"/>
          </a:xfrm>
          <a:custGeom>
            <a:avLst/>
            <a:gdLst>
              <a:gd name="connsiteX0" fmla="*/ 3625174 w 4884974"/>
              <a:gd name="connsiteY0" fmla="*/ 0 h 5531947"/>
              <a:gd name="connsiteX1" fmla="*/ 4884974 w 4884974"/>
              <a:gd name="connsiteY1" fmla="*/ 0 h 5531947"/>
              <a:gd name="connsiteX2" fmla="*/ 4884974 w 4884974"/>
              <a:gd name="connsiteY2" fmla="*/ 5531947 h 5531947"/>
              <a:gd name="connsiteX3" fmla="*/ 1296191 w 4884974"/>
              <a:gd name="connsiteY3" fmla="*/ 4570397 h 5531947"/>
              <a:gd name="connsiteX4" fmla="*/ 809253 w 4884974"/>
              <a:gd name="connsiteY4" fmla="*/ 4400610 h 5531947"/>
              <a:gd name="connsiteX5" fmla="*/ 547589 w 4884974"/>
              <a:gd name="connsiteY5" fmla="*/ 4263740 h 5531947"/>
              <a:gd name="connsiteX6" fmla="*/ 393363 w 4884974"/>
              <a:gd name="connsiteY6" fmla="*/ 4164986 h 5531947"/>
              <a:gd name="connsiteX7" fmla="*/ 391630 w 4884974"/>
              <a:gd name="connsiteY7" fmla="*/ 4163254 h 5531947"/>
              <a:gd name="connsiteX8" fmla="*/ 389897 w 4884974"/>
              <a:gd name="connsiteY8" fmla="*/ 4161521 h 5531947"/>
              <a:gd name="connsiteX9" fmla="*/ 377767 w 4884974"/>
              <a:gd name="connsiteY9" fmla="*/ 4152859 h 5531947"/>
              <a:gd name="connsiteX10" fmla="*/ 372568 w 4884974"/>
              <a:gd name="connsiteY10" fmla="*/ 4151126 h 5531947"/>
              <a:gd name="connsiteX11" fmla="*/ 370835 w 4884974"/>
              <a:gd name="connsiteY11" fmla="*/ 4149394 h 5531947"/>
              <a:gd name="connsiteX12" fmla="*/ 367370 w 4884974"/>
              <a:gd name="connsiteY12" fmla="*/ 4147661 h 5531947"/>
              <a:gd name="connsiteX13" fmla="*/ 360438 w 4884974"/>
              <a:gd name="connsiteY13" fmla="*/ 4142463 h 5531947"/>
              <a:gd name="connsiteX14" fmla="*/ 355239 w 4884974"/>
              <a:gd name="connsiteY14" fmla="*/ 4138998 h 5531947"/>
              <a:gd name="connsiteX15" fmla="*/ 351774 w 4884974"/>
              <a:gd name="connsiteY15" fmla="*/ 4135533 h 5531947"/>
              <a:gd name="connsiteX16" fmla="*/ 343109 w 4884974"/>
              <a:gd name="connsiteY16" fmla="*/ 4130336 h 5531947"/>
              <a:gd name="connsiteX17" fmla="*/ 332712 w 4884974"/>
              <a:gd name="connsiteY17" fmla="*/ 4123406 h 5531947"/>
              <a:gd name="connsiteX18" fmla="*/ 325781 w 4884974"/>
              <a:gd name="connsiteY18" fmla="*/ 4118208 h 5531947"/>
              <a:gd name="connsiteX19" fmla="*/ 322315 w 4884974"/>
              <a:gd name="connsiteY19" fmla="*/ 4114743 h 5531947"/>
              <a:gd name="connsiteX20" fmla="*/ 315383 w 4884974"/>
              <a:gd name="connsiteY20" fmla="*/ 4109545 h 5531947"/>
              <a:gd name="connsiteX21" fmla="*/ 308452 w 4884974"/>
              <a:gd name="connsiteY21" fmla="*/ 4104348 h 5531947"/>
              <a:gd name="connsiteX22" fmla="*/ 299787 w 4884974"/>
              <a:gd name="connsiteY22" fmla="*/ 4099150 h 5531947"/>
              <a:gd name="connsiteX23" fmla="*/ 296322 w 4884974"/>
              <a:gd name="connsiteY23" fmla="*/ 4095685 h 5531947"/>
              <a:gd name="connsiteX24" fmla="*/ 291123 w 4884974"/>
              <a:gd name="connsiteY24" fmla="*/ 4090488 h 5531947"/>
              <a:gd name="connsiteX25" fmla="*/ 285924 w 4884974"/>
              <a:gd name="connsiteY25" fmla="*/ 4088755 h 5531947"/>
              <a:gd name="connsiteX26" fmla="*/ 278993 w 4884974"/>
              <a:gd name="connsiteY26" fmla="*/ 4081825 h 5531947"/>
              <a:gd name="connsiteX27" fmla="*/ 275527 w 4884974"/>
              <a:gd name="connsiteY27" fmla="*/ 4080093 h 5531947"/>
              <a:gd name="connsiteX28" fmla="*/ 272061 w 4884974"/>
              <a:gd name="connsiteY28" fmla="*/ 4076628 h 5531947"/>
              <a:gd name="connsiteX29" fmla="*/ 266863 w 4884974"/>
              <a:gd name="connsiteY29" fmla="*/ 4073162 h 5531947"/>
              <a:gd name="connsiteX30" fmla="*/ 259931 w 4884974"/>
              <a:gd name="connsiteY30" fmla="*/ 4067965 h 5531947"/>
              <a:gd name="connsiteX31" fmla="*/ 256466 w 4884974"/>
              <a:gd name="connsiteY31" fmla="*/ 4064500 h 5531947"/>
              <a:gd name="connsiteX32" fmla="*/ 242603 w 4884974"/>
              <a:gd name="connsiteY32" fmla="*/ 4054105 h 5531947"/>
              <a:gd name="connsiteX33" fmla="*/ 239137 w 4884974"/>
              <a:gd name="connsiteY33" fmla="*/ 4050640 h 5531947"/>
              <a:gd name="connsiteX34" fmla="*/ 228740 w 4884974"/>
              <a:gd name="connsiteY34" fmla="*/ 4043710 h 5531947"/>
              <a:gd name="connsiteX35" fmla="*/ 223541 w 4884974"/>
              <a:gd name="connsiteY35" fmla="*/ 4038512 h 5531947"/>
              <a:gd name="connsiteX36" fmla="*/ 206212 w 4884974"/>
              <a:gd name="connsiteY36" fmla="*/ 4024652 h 5531947"/>
              <a:gd name="connsiteX37" fmla="*/ 201014 w 4884974"/>
              <a:gd name="connsiteY37" fmla="*/ 4021187 h 5531947"/>
              <a:gd name="connsiteX38" fmla="*/ 195815 w 4884974"/>
              <a:gd name="connsiteY38" fmla="*/ 4015989 h 5531947"/>
              <a:gd name="connsiteX39" fmla="*/ 187151 w 4884974"/>
              <a:gd name="connsiteY39" fmla="*/ 4009059 h 5531947"/>
              <a:gd name="connsiteX40" fmla="*/ 157692 w 4884974"/>
              <a:gd name="connsiteY40" fmla="*/ 3984804 h 5531947"/>
              <a:gd name="connsiteX41" fmla="*/ 97041 w 4884974"/>
              <a:gd name="connsiteY41" fmla="*/ 3931096 h 5531947"/>
              <a:gd name="connsiteX42" fmla="*/ 31192 w 4884974"/>
              <a:gd name="connsiteY42" fmla="*/ 3870457 h 5531947"/>
              <a:gd name="connsiteX43" fmla="*/ 0 w 4884974"/>
              <a:gd name="connsiteY43" fmla="*/ 3839272 h 5531947"/>
              <a:gd name="connsiteX44" fmla="*/ 0 w 4884974"/>
              <a:gd name="connsiteY44" fmla="*/ 3835807 h 5531947"/>
              <a:gd name="connsiteX45" fmla="*/ 3466 w 4884974"/>
              <a:gd name="connsiteY45" fmla="*/ 3825412 h 5531947"/>
              <a:gd name="connsiteX46" fmla="*/ 20795 w 4884974"/>
              <a:gd name="connsiteY46" fmla="*/ 3764773 h 5531947"/>
              <a:gd name="connsiteX47" fmla="*/ 25993 w 4884974"/>
              <a:gd name="connsiteY47" fmla="*/ 3745716 h 5531947"/>
              <a:gd name="connsiteX48" fmla="*/ 72781 w 4884974"/>
              <a:gd name="connsiteY48" fmla="*/ 3589788 h 5531947"/>
              <a:gd name="connsiteX49" fmla="*/ 77979 w 4884974"/>
              <a:gd name="connsiteY49" fmla="*/ 3570731 h 5531947"/>
              <a:gd name="connsiteX50" fmla="*/ 98774 w 4884974"/>
              <a:gd name="connsiteY50" fmla="*/ 3511825 h 5531947"/>
              <a:gd name="connsiteX51" fmla="*/ 105705 w 4884974"/>
              <a:gd name="connsiteY51" fmla="*/ 3491035 h 5531947"/>
              <a:gd name="connsiteX52" fmla="*/ 131699 w 4884974"/>
              <a:gd name="connsiteY52" fmla="*/ 3414804 h 5531947"/>
              <a:gd name="connsiteX53" fmla="*/ 159425 w 4884974"/>
              <a:gd name="connsiteY53" fmla="*/ 3338573 h 5531947"/>
              <a:gd name="connsiteX54" fmla="*/ 166356 w 4884974"/>
              <a:gd name="connsiteY54" fmla="*/ 3317782 h 5531947"/>
              <a:gd name="connsiteX55" fmla="*/ 188883 w 4884974"/>
              <a:gd name="connsiteY55" fmla="*/ 3260609 h 5531947"/>
              <a:gd name="connsiteX56" fmla="*/ 197548 w 4884974"/>
              <a:gd name="connsiteY56" fmla="*/ 3239819 h 5531947"/>
              <a:gd name="connsiteX57" fmla="*/ 227007 w 4884974"/>
              <a:gd name="connsiteY57" fmla="*/ 3165320 h 5531947"/>
              <a:gd name="connsiteX58" fmla="*/ 258198 w 4884974"/>
              <a:gd name="connsiteY58" fmla="*/ 3089089 h 5531947"/>
              <a:gd name="connsiteX59" fmla="*/ 266863 w 4884974"/>
              <a:gd name="connsiteY59" fmla="*/ 3070031 h 5531947"/>
              <a:gd name="connsiteX60" fmla="*/ 291123 w 4884974"/>
              <a:gd name="connsiteY60" fmla="*/ 3012858 h 5531947"/>
              <a:gd name="connsiteX61" fmla="*/ 301520 w 4884974"/>
              <a:gd name="connsiteY61" fmla="*/ 2992068 h 5531947"/>
              <a:gd name="connsiteX62" fmla="*/ 334445 w 4884974"/>
              <a:gd name="connsiteY62" fmla="*/ 2919302 h 5531947"/>
              <a:gd name="connsiteX63" fmla="*/ 370835 w 4884974"/>
              <a:gd name="connsiteY63" fmla="*/ 2844803 h 5531947"/>
              <a:gd name="connsiteX64" fmla="*/ 379500 w 4884974"/>
              <a:gd name="connsiteY64" fmla="*/ 2825746 h 5531947"/>
              <a:gd name="connsiteX65" fmla="*/ 407226 w 4884974"/>
              <a:gd name="connsiteY65" fmla="*/ 2770305 h 5531947"/>
              <a:gd name="connsiteX66" fmla="*/ 417623 w 4884974"/>
              <a:gd name="connsiteY66" fmla="*/ 2749515 h 5531947"/>
              <a:gd name="connsiteX67" fmla="*/ 493869 w 4884974"/>
              <a:gd name="connsiteY67" fmla="*/ 2605715 h 5531947"/>
              <a:gd name="connsiteX68" fmla="*/ 504267 w 4884974"/>
              <a:gd name="connsiteY68" fmla="*/ 2586657 h 5531947"/>
              <a:gd name="connsiteX69" fmla="*/ 535458 w 4884974"/>
              <a:gd name="connsiteY69" fmla="*/ 2531217 h 5531947"/>
              <a:gd name="connsiteX70" fmla="*/ 545856 w 4884974"/>
              <a:gd name="connsiteY70" fmla="*/ 2512159 h 5531947"/>
              <a:gd name="connsiteX71" fmla="*/ 630767 w 4884974"/>
              <a:gd name="connsiteY71" fmla="*/ 2370092 h 5531947"/>
              <a:gd name="connsiteX72" fmla="*/ 642897 w 4884974"/>
              <a:gd name="connsiteY72" fmla="*/ 2351034 h 5531947"/>
              <a:gd name="connsiteX73" fmla="*/ 675821 w 4884974"/>
              <a:gd name="connsiteY73" fmla="*/ 2297326 h 5531947"/>
              <a:gd name="connsiteX74" fmla="*/ 687951 w 4884974"/>
              <a:gd name="connsiteY74" fmla="*/ 2280001 h 5531947"/>
              <a:gd name="connsiteX75" fmla="*/ 779794 w 4884974"/>
              <a:gd name="connsiteY75" fmla="*/ 2141399 h 5531947"/>
              <a:gd name="connsiteX76" fmla="*/ 791924 w 4884974"/>
              <a:gd name="connsiteY76" fmla="*/ 2122341 h 5531947"/>
              <a:gd name="connsiteX77" fmla="*/ 828314 w 4884974"/>
              <a:gd name="connsiteY77" fmla="*/ 2070366 h 5531947"/>
              <a:gd name="connsiteX78" fmla="*/ 842177 w 4884974"/>
              <a:gd name="connsiteY78" fmla="*/ 2051308 h 5531947"/>
              <a:gd name="connsiteX79" fmla="*/ 940951 w 4884974"/>
              <a:gd name="connsiteY79" fmla="*/ 1917904 h 5531947"/>
              <a:gd name="connsiteX80" fmla="*/ 954814 w 4884974"/>
              <a:gd name="connsiteY80" fmla="*/ 1898846 h 5531947"/>
              <a:gd name="connsiteX81" fmla="*/ 994670 w 4884974"/>
              <a:gd name="connsiteY81" fmla="*/ 1848603 h 5531947"/>
              <a:gd name="connsiteX82" fmla="*/ 1008533 w 4884974"/>
              <a:gd name="connsiteY82" fmla="*/ 1831277 h 5531947"/>
              <a:gd name="connsiteX83" fmla="*/ 1114239 w 4884974"/>
              <a:gd name="connsiteY83" fmla="*/ 1701338 h 5531947"/>
              <a:gd name="connsiteX84" fmla="*/ 1129835 w 4884974"/>
              <a:gd name="connsiteY84" fmla="*/ 1682280 h 5531947"/>
              <a:gd name="connsiteX85" fmla="*/ 1171424 w 4884974"/>
              <a:gd name="connsiteY85" fmla="*/ 1633770 h 5531947"/>
              <a:gd name="connsiteX86" fmla="*/ 1187019 w 4884974"/>
              <a:gd name="connsiteY86" fmla="*/ 1616444 h 5531947"/>
              <a:gd name="connsiteX87" fmla="*/ 1301389 w 4884974"/>
              <a:gd name="connsiteY87" fmla="*/ 1489970 h 5531947"/>
              <a:gd name="connsiteX88" fmla="*/ 1318718 w 4884974"/>
              <a:gd name="connsiteY88" fmla="*/ 1472645 h 5531947"/>
              <a:gd name="connsiteX89" fmla="*/ 1362040 w 4884974"/>
              <a:gd name="connsiteY89" fmla="*/ 1427599 h 5531947"/>
              <a:gd name="connsiteX90" fmla="*/ 1379369 w 4884974"/>
              <a:gd name="connsiteY90" fmla="*/ 1408542 h 5531947"/>
              <a:gd name="connsiteX91" fmla="*/ 1436553 w 4884974"/>
              <a:gd name="connsiteY91" fmla="*/ 1349636 h 5531947"/>
              <a:gd name="connsiteX92" fmla="*/ 1438286 w 4884974"/>
              <a:gd name="connsiteY92" fmla="*/ 1347903 h 5531947"/>
              <a:gd name="connsiteX93" fmla="*/ 3625174 w 4884974"/>
              <a:gd name="connsiteY93" fmla="*/ 0 h 55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884974" h="5531947">
                <a:moveTo>
                  <a:pt x="3625174" y="0"/>
                </a:moveTo>
                <a:lnTo>
                  <a:pt x="4884974" y="0"/>
                </a:lnTo>
                <a:cubicBezTo>
                  <a:pt x="4884974" y="0"/>
                  <a:pt x="4884974" y="0"/>
                  <a:pt x="4884974" y="5531947"/>
                </a:cubicBezTo>
                <a:cubicBezTo>
                  <a:pt x="3732612" y="5223558"/>
                  <a:pt x="3193688" y="5079759"/>
                  <a:pt x="1296191" y="4570397"/>
                </a:cubicBezTo>
                <a:cubicBezTo>
                  <a:pt x="1128102" y="4528816"/>
                  <a:pt x="965211" y="4471643"/>
                  <a:pt x="809253" y="4400610"/>
                </a:cubicBezTo>
                <a:cubicBezTo>
                  <a:pt x="720876" y="4359029"/>
                  <a:pt x="632499" y="4313983"/>
                  <a:pt x="547589" y="4263740"/>
                </a:cubicBezTo>
                <a:cubicBezTo>
                  <a:pt x="493869" y="4232555"/>
                  <a:pt x="443616" y="4199637"/>
                  <a:pt x="393363" y="4164986"/>
                </a:cubicBezTo>
                <a:cubicBezTo>
                  <a:pt x="391630" y="4164986"/>
                  <a:pt x="391630" y="4163254"/>
                  <a:pt x="391630" y="4163254"/>
                </a:cubicBezTo>
                <a:cubicBezTo>
                  <a:pt x="391630" y="4163254"/>
                  <a:pt x="389897" y="4163254"/>
                  <a:pt x="389897" y="4161521"/>
                </a:cubicBezTo>
                <a:cubicBezTo>
                  <a:pt x="384698" y="4159789"/>
                  <a:pt x="381233" y="4156324"/>
                  <a:pt x="377767" y="4152859"/>
                </a:cubicBezTo>
                <a:cubicBezTo>
                  <a:pt x="376034" y="4152859"/>
                  <a:pt x="374301" y="4151126"/>
                  <a:pt x="372568" y="4151126"/>
                </a:cubicBezTo>
                <a:cubicBezTo>
                  <a:pt x="372568" y="4149394"/>
                  <a:pt x="370835" y="4149394"/>
                  <a:pt x="370835" y="4149394"/>
                </a:cubicBezTo>
                <a:cubicBezTo>
                  <a:pt x="369102" y="4147661"/>
                  <a:pt x="369102" y="4147661"/>
                  <a:pt x="367370" y="4147661"/>
                </a:cubicBezTo>
                <a:cubicBezTo>
                  <a:pt x="365637" y="4145928"/>
                  <a:pt x="362171" y="4144196"/>
                  <a:pt x="360438" y="4142463"/>
                </a:cubicBezTo>
                <a:cubicBezTo>
                  <a:pt x="358705" y="4140731"/>
                  <a:pt x="356972" y="4138998"/>
                  <a:pt x="355239" y="4138998"/>
                </a:cubicBezTo>
                <a:cubicBezTo>
                  <a:pt x="353507" y="4137266"/>
                  <a:pt x="353507" y="4137266"/>
                  <a:pt x="351774" y="4135533"/>
                </a:cubicBezTo>
                <a:cubicBezTo>
                  <a:pt x="348308" y="4133801"/>
                  <a:pt x="346575" y="4132068"/>
                  <a:pt x="343109" y="4130336"/>
                </a:cubicBezTo>
                <a:cubicBezTo>
                  <a:pt x="339644" y="4126871"/>
                  <a:pt x="336178" y="4125138"/>
                  <a:pt x="332712" y="4123406"/>
                </a:cubicBezTo>
                <a:cubicBezTo>
                  <a:pt x="330979" y="4121673"/>
                  <a:pt x="329246" y="4119941"/>
                  <a:pt x="325781" y="4118208"/>
                </a:cubicBezTo>
                <a:cubicBezTo>
                  <a:pt x="324048" y="4116476"/>
                  <a:pt x="324048" y="4114743"/>
                  <a:pt x="322315" y="4114743"/>
                </a:cubicBezTo>
                <a:cubicBezTo>
                  <a:pt x="318849" y="4113011"/>
                  <a:pt x="317116" y="4111278"/>
                  <a:pt x="315383" y="4109545"/>
                </a:cubicBezTo>
                <a:cubicBezTo>
                  <a:pt x="313650" y="4107813"/>
                  <a:pt x="310185" y="4106080"/>
                  <a:pt x="308452" y="4104348"/>
                </a:cubicBezTo>
                <a:cubicBezTo>
                  <a:pt x="304986" y="4102615"/>
                  <a:pt x="303253" y="4100883"/>
                  <a:pt x="299787" y="4099150"/>
                </a:cubicBezTo>
                <a:cubicBezTo>
                  <a:pt x="299787" y="4097418"/>
                  <a:pt x="298055" y="4097418"/>
                  <a:pt x="296322" y="4095685"/>
                </a:cubicBezTo>
                <a:cubicBezTo>
                  <a:pt x="294589" y="4093953"/>
                  <a:pt x="292856" y="4092220"/>
                  <a:pt x="291123" y="4090488"/>
                </a:cubicBezTo>
                <a:cubicBezTo>
                  <a:pt x="289390" y="4090488"/>
                  <a:pt x="287657" y="4088755"/>
                  <a:pt x="285924" y="4088755"/>
                </a:cubicBezTo>
                <a:cubicBezTo>
                  <a:pt x="284192" y="4085290"/>
                  <a:pt x="280726" y="4083558"/>
                  <a:pt x="278993" y="4081825"/>
                </a:cubicBezTo>
                <a:cubicBezTo>
                  <a:pt x="277260" y="4081825"/>
                  <a:pt x="277260" y="4080093"/>
                  <a:pt x="275527" y="4080093"/>
                </a:cubicBezTo>
                <a:cubicBezTo>
                  <a:pt x="275527" y="4078360"/>
                  <a:pt x="273794" y="4078360"/>
                  <a:pt x="272061" y="4076628"/>
                </a:cubicBezTo>
                <a:cubicBezTo>
                  <a:pt x="270329" y="4076628"/>
                  <a:pt x="268596" y="4074895"/>
                  <a:pt x="266863" y="4073162"/>
                </a:cubicBezTo>
                <a:cubicBezTo>
                  <a:pt x="265130" y="4071430"/>
                  <a:pt x="263397" y="4069697"/>
                  <a:pt x="259931" y="4067965"/>
                </a:cubicBezTo>
                <a:cubicBezTo>
                  <a:pt x="258198" y="4066232"/>
                  <a:pt x="256466" y="4066232"/>
                  <a:pt x="256466" y="4064500"/>
                </a:cubicBezTo>
                <a:cubicBezTo>
                  <a:pt x="251267" y="4061035"/>
                  <a:pt x="246068" y="4057570"/>
                  <a:pt x="242603" y="4054105"/>
                </a:cubicBezTo>
                <a:cubicBezTo>
                  <a:pt x="240870" y="4052372"/>
                  <a:pt x="239137" y="4052372"/>
                  <a:pt x="239137" y="4050640"/>
                </a:cubicBezTo>
                <a:cubicBezTo>
                  <a:pt x="235671" y="4048907"/>
                  <a:pt x="232205" y="4045442"/>
                  <a:pt x="228740" y="4043710"/>
                </a:cubicBezTo>
                <a:cubicBezTo>
                  <a:pt x="227007" y="4041977"/>
                  <a:pt x="225274" y="4040245"/>
                  <a:pt x="223541" y="4038512"/>
                </a:cubicBezTo>
                <a:cubicBezTo>
                  <a:pt x="216609" y="4033314"/>
                  <a:pt x="211411" y="4028117"/>
                  <a:pt x="206212" y="4024652"/>
                </a:cubicBezTo>
                <a:cubicBezTo>
                  <a:pt x="204479" y="4022919"/>
                  <a:pt x="202746" y="4022919"/>
                  <a:pt x="201014" y="4021187"/>
                </a:cubicBezTo>
                <a:cubicBezTo>
                  <a:pt x="199281" y="4019454"/>
                  <a:pt x="197548" y="4017722"/>
                  <a:pt x="195815" y="4015989"/>
                </a:cubicBezTo>
                <a:cubicBezTo>
                  <a:pt x="192349" y="4014257"/>
                  <a:pt x="190616" y="4012524"/>
                  <a:pt x="187151" y="4009059"/>
                </a:cubicBezTo>
                <a:cubicBezTo>
                  <a:pt x="176753" y="4000396"/>
                  <a:pt x="168089" y="3993466"/>
                  <a:pt x="157692" y="3984804"/>
                </a:cubicBezTo>
                <a:cubicBezTo>
                  <a:pt x="136897" y="3967479"/>
                  <a:pt x="117836" y="3950153"/>
                  <a:pt x="97041" y="3931096"/>
                </a:cubicBezTo>
                <a:cubicBezTo>
                  <a:pt x="76247" y="3912038"/>
                  <a:pt x="53719" y="3891248"/>
                  <a:pt x="31192" y="3870457"/>
                </a:cubicBezTo>
                <a:cubicBezTo>
                  <a:pt x="20795" y="3858330"/>
                  <a:pt x="10397" y="3849667"/>
                  <a:pt x="0" y="3839272"/>
                </a:cubicBezTo>
                <a:cubicBezTo>
                  <a:pt x="0" y="3839272"/>
                  <a:pt x="0" y="3839272"/>
                  <a:pt x="0" y="3835807"/>
                </a:cubicBezTo>
                <a:cubicBezTo>
                  <a:pt x="1733" y="3832342"/>
                  <a:pt x="1733" y="3828877"/>
                  <a:pt x="3466" y="3825412"/>
                </a:cubicBezTo>
                <a:cubicBezTo>
                  <a:pt x="8664" y="3806354"/>
                  <a:pt x="13863" y="3785564"/>
                  <a:pt x="20795" y="3764773"/>
                </a:cubicBezTo>
                <a:cubicBezTo>
                  <a:pt x="22527" y="3757843"/>
                  <a:pt x="24260" y="3750913"/>
                  <a:pt x="25993" y="3745716"/>
                </a:cubicBezTo>
                <a:cubicBezTo>
                  <a:pt x="39856" y="3693740"/>
                  <a:pt x="55452" y="3641764"/>
                  <a:pt x="72781" y="3589788"/>
                </a:cubicBezTo>
                <a:cubicBezTo>
                  <a:pt x="74514" y="3582858"/>
                  <a:pt x="76247" y="3577661"/>
                  <a:pt x="77979" y="3570731"/>
                </a:cubicBezTo>
                <a:cubicBezTo>
                  <a:pt x="84911" y="3549940"/>
                  <a:pt x="91842" y="3530883"/>
                  <a:pt x="98774" y="3511825"/>
                </a:cubicBezTo>
                <a:cubicBezTo>
                  <a:pt x="100507" y="3504895"/>
                  <a:pt x="102240" y="3497965"/>
                  <a:pt x="105705" y="3491035"/>
                </a:cubicBezTo>
                <a:cubicBezTo>
                  <a:pt x="114370" y="3465047"/>
                  <a:pt x="123034" y="3440791"/>
                  <a:pt x="131699" y="3414804"/>
                </a:cubicBezTo>
                <a:cubicBezTo>
                  <a:pt x="140363" y="3388816"/>
                  <a:pt x="149027" y="3362828"/>
                  <a:pt x="159425" y="3338573"/>
                </a:cubicBezTo>
                <a:cubicBezTo>
                  <a:pt x="161157" y="3331642"/>
                  <a:pt x="164623" y="3324712"/>
                  <a:pt x="166356" y="3317782"/>
                </a:cubicBezTo>
                <a:cubicBezTo>
                  <a:pt x="173288" y="3298725"/>
                  <a:pt x="181952" y="3279667"/>
                  <a:pt x="188883" y="3260609"/>
                </a:cubicBezTo>
                <a:cubicBezTo>
                  <a:pt x="190616" y="3253679"/>
                  <a:pt x="194082" y="3246749"/>
                  <a:pt x="197548" y="3239819"/>
                </a:cubicBezTo>
                <a:cubicBezTo>
                  <a:pt x="206212" y="3215563"/>
                  <a:pt x="216609" y="3189576"/>
                  <a:pt x="227007" y="3165320"/>
                </a:cubicBezTo>
                <a:cubicBezTo>
                  <a:pt x="237404" y="3139332"/>
                  <a:pt x="247801" y="3115077"/>
                  <a:pt x="258198" y="3089089"/>
                </a:cubicBezTo>
                <a:cubicBezTo>
                  <a:pt x="261664" y="3083892"/>
                  <a:pt x="263397" y="3076962"/>
                  <a:pt x="266863" y="3070031"/>
                </a:cubicBezTo>
                <a:cubicBezTo>
                  <a:pt x="275527" y="3050974"/>
                  <a:pt x="284192" y="3031916"/>
                  <a:pt x="291123" y="3012858"/>
                </a:cubicBezTo>
                <a:cubicBezTo>
                  <a:pt x="294589" y="3005928"/>
                  <a:pt x="298055" y="2998998"/>
                  <a:pt x="301520" y="2992068"/>
                </a:cubicBezTo>
                <a:cubicBezTo>
                  <a:pt x="311918" y="2967813"/>
                  <a:pt x="324048" y="2943557"/>
                  <a:pt x="334445" y="2919302"/>
                </a:cubicBezTo>
                <a:cubicBezTo>
                  <a:pt x="346575" y="2895047"/>
                  <a:pt x="358705" y="2869059"/>
                  <a:pt x="370835" y="2844803"/>
                </a:cubicBezTo>
                <a:cubicBezTo>
                  <a:pt x="372568" y="2839606"/>
                  <a:pt x="376034" y="2832676"/>
                  <a:pt x="379500" y="2825746"/>
                </a:cubicBezTo>
                <a:cubicBezTo>
                  <a:pt x="388164" y="2806688"/>
                  <a:pt x="398561" y="2789363"/>
                  <a:pt x="407226" y="2770305"/>
                </a:cubicBezTo>
                <a:cubicBezTo>
                  <a:pt x="410691" y="2763375"/>
                  <a:pt x="414157" y="2756445"/>
                  <a:pt x="417623" y="2749515"/>
                </a:cubicBezTo>
                <a:cubicBezTo>
                  <a:pt x="441883" y="2701004"/>
                  <a:pt x="467876" y="2652493"/>
                  <a:pt x="493869" y="2605715"/>
                </a:cubicBezTo>
                <a:cubicBezTo>
                  <a:pt x="497335" y="2598785"/>
                  <a:pt x="500801" y="2591855"/>
                  <a:pt x="504267" y="2586657"/>
                </a:cubicBezTo>
                <a:cubicBezTo>
                  <a:pt x="514664" y="2567600"/>
                  <a:pt x="525061" y="2550274"/>
                  <a:pt x="535458" y="2531217"/>
                </a:cubicBezTo>
                <a:cubicBezTo>
                  <a:pt x="538924" y="2524287"/>
                  <a:pt x="542390" y="2519089"/>
                  <a:pt x="545856" y="2512159"/>
                </a:cubicBezTo>
                <a:cubicBezTo>
                  <a:pt x="573582" y="2463648"/>
                  <a:pt x="601308" y="2416870"/>
                  <a:pt x="630767" y="2370092"/>
                </a:cubicBezTo>
                <a:cubicBezTo>
                  <a:pt x="634232" y="2364894"/>
                  <a:pt x="637698" y="2357964"/>
                  <a:pt x="642897" y="2351034"/>
                </a:cubicBezTo>
                <a:cubicBezTo>
                  <a:pt x="653294" y="2333709"/>
                  <a:pt x="665424" y="2316384"/>
                  <a:pt x="675821" y="2297326"/>
                </a:cubicBezTo>
                <a:cubicBezTo>
                  <a:pt x="679287" y="2292128"/>
                  <a:pt x="684486" y="2285198"/>
                  <a:pt x="687951" y="2280001"/>
                </a:cubicBezTo>
                <a:cubicBezTo>
                  <a:pt x="717410" y="2233223"/>
                  <a:pt x="748602" y="2186445"/>
                  <a:pt x="779794" y="2141399"/>
                </a:cubicBezTo>
                <a:cubicBezTo>
                  <a:pt x="783260" y="2134469"/>
                  <a:pt x="788458" y="2129271"/>
                  <a:pt x="791924" y="2122341"/>
                </a:cubicBezTo>
                <a:cubicBezTo>
                  <a:pt x="804054" y="2105016"/>
                  <a:pt x="816184" y="2087691"/>
                  <a:pt x="828314" y="2070366"/>
                </a:cubicBezTo>
                <a:cubicBezTo>
                  <a:pt x="833513" y="2065168"/>
                  <a:pt x="836979" y="2058238"/>
                  <a:pt x="842177" y="2051308"/>
                </a:cubicBezTo>
                <a:cubicBezTo>
                  <a:pt x="875102" y="2006262"/>
                  <a:pt x="908027" y="1961217"/>
                  <a:pt x="940951" y="1917904"/>
                </a:cubicBezTo>
                <a:cubicBezTo>
                  <a:pt x="946150" y="1910973"/>
                  <a:pt x="951348" y="1905776"/>
                  <a:pt x="954814" y="1898846"/>
                </a:cubicBezTo>
                <a:cubicBezTo>
                  <a:pt x="968677" y="1883253"/>
                  <a:pt x="980807" y="1865928"/>
                  <a:pt x="994670" y="1848603"/>
                </a:cubicBezTo>
                <a:cubicBezTo>
                  <a:pt x="999869" y="1843405"/>
                  <a:pt x="1003335" y="1836475"/>
                  <a:pt x="1008533" y="1831277"/>
                </a:cubicBezTo>
                <a:cubicBezTo>
                  <a:pt x="1043191" y="1786232"/>
                  <a:pt x="1079581" y="1742919"/>
                  <a:pt x="1114239" y="1701338"/>
                </a:cubicBezTo>
                <a:cubicBezTo>
                  <a:pt x="1119437" y="1694408"/>
                  <a:pt x="1124636" y="1689210"/>
                  <a:pt x="1129835" y="1682280"/>
                </a:cubicBezTo>
                <a:cubicBezTo>
                  <a:pt x="1143698" y="1666688"/>
                  <a:pt x="1157561" y="1651095"/>
                  <a:pt x="1171424" y="1633770"/>
                </a:cubicBezTo>
                <a:cubicBezTo>
                  <a:pt x="1176622" y="1628572"/>
                  <a:pt x="1181821" y="1621642"/>
                  <a:pt x="1187019" y="1616444"/>
                </a:cubicBezTo>
                <a:cubicBezTo>
                  <a:pt x="1225143" y="1574864"/>
                  <a:pt x="1263266" y="1531551"/>
                  <a:pt x="1301389" y="1489970"/>
                </a:cubicBezTo>
                <a:cubicBezTo>
                  <a:pt x="1306588" y="1484773"/>
                  <a:pt x="1311786" y="1477843"/>
                  <a:pt x="1318718" y="1472645"/>
                </a:cubicBezTo>
                <a:cubicBezTo>
                  <a:pt x="1332581" y="1457052"/>
                  <a:pt x="1346444" y="1441460"/>
                  <a:pt x="1362040" y="1427599"/>
                </a:cubicBezTo>
                <a:cubicBezTo>
                  <a:pt x="1367238" y="1420669"/>
                  <a:pt x="1374170" y="1415472"/>
                  <a:pt x="1379369" y="1408542"/>
                </a:cubicBezTo>
                <a:cubicBezTo>
                  <a:pt x="1398430" y="1389484"/>
                  <a:pt x="1417492" y="1368694"/>
                  <a:pt x="1436553" y="1349636"/>
                </a:cubicBezTo>
                <a:cubicBezTo>
                  <a:pt x="1438286" y="1349636"/>
                  <a:pt x="1438286" y="1347903"/>
                  <a:pt x="1438286" y="1347903"/>
                </a:cubicBezTo>
                <a:cubicBezTo>
                  <a:pt x="2074251" y="712067"/>
                  <a:pt x="2826319" y="263344"/>
                  <a:pt x="3625174" y="0"/>
                </a:cubicBezTo>
                <a:close/>
              </a:path>
            </a:pathLst>
          </a:custGeom>
        </p:spPr>
        <p:txBody>
          <a:bodyPr wrap="square" tIns="2232000" anchor="t" anchorCtr="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9898F-060B-CC91-8A38-3BFBD5354C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61795C-4FB4-1DBF-B2FF-C135024E7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3487" t="24275" r="36846" b="22968"/>
          <a:stretch/>
        </p:blipFill>
        <p:spPr>
          <a:xfrm>
            <a:off x="6547164" y="0"/>
            <a:ext cx="564483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A043F-EC5B-3888-7E67-3E0F750A4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9825" t="27472" b="16565"/>
          <a:stretch/>
        </p:blipFill>
        <p:spPr>
          <a:xfrm flipH="1">
            <a:off x="7378342" y="-26896"/>
            <a:ext cx="4840550" cy="68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712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7F4C44-6C60-E7C8-7939-876180F32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011" r="25038" b="12622"/>
          <a:stretch/>
        </p:blipFill>
        <p:spPr>
          <a:xfrm>
            <a:off x="6957081" y="-13449"/>
            <a:ext cx="5247299" cy="68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81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E5F76A-EDD2-2CEE-5784-EFB92164D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447"/>
          <a:stretch/>
        </p:blipFill>
        <p:spPr>
          <a:xfrm>
            <a:off x="6270172" y="-11148"/>
            <a:ext cx="5959342" cy="6882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770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59EBCC-B1E4-EAD3-432C-B443C192B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t="6603" r="35729" b="10052"/>
          <a:stretch/>
        </p:blipFill>
        <p:spPr>
          <a:xfrm>
            <a:off x="6514138" y="-13445"/>
            <a:ext cx="5687802" cy="68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231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B67F3C-B23F-37FD-2273-51EAAF7FF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488" r="31419" b="6693"/>
          <a:stretch/>
        </p:blipFill>
        <p:spPr>
          <a:xfrm>
            <a:off x="6026568" y="-13447"/>
            <a:ext cx="6192326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39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0" y="4267245"/>
            <a:ext cx="2868930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3611" y="0"/>
            <a:ext cx="5848390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5823685"/>
            <a:ext cx="1837784" cy="5111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65" y="3952078"/>
            <a:ext cx="318924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4848225"/>
            <a:ext cx="1760013" cy="79819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96" y="1996924"/>
            <a:ext cx="11174232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6EE9A53-1C7B-5979-B7CE-200FF761C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71" y="1890464"/>
            <a:ext cx="3656029" cy="497219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C6C5AD-53E7-7B70-DE54-586A3C97E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567" y="0"/>
            <a:ext cx="5310433" cy="4803646"/>
          </a:xfrm>
          <a:custGeom>
            <a:avLst/>
            <a:gdLst>
              <a:gd name="connsiteX0" fmla="*/ 426115 w 5528906"/>
              <a:gd name="connsiteY0" fmla="*/ 0 h 5001270"/>
              <a:gd name="connsiteX1" fmla="*/ 5528906 w 5528906"/>
              <a:gd name="connsiteY1" fmla="*/ 0 h 5001270"/>
              <a:gd name="connsiteX2" fmla="*/ 5527248 w 5528906"/>
              <a:gd name="connsiteY2" fmla="*/ 3025644 h 5001270"/>
              <a:gd name="connsiteX3" fmla="*/ 5527248 w 5528906"/>
              <a:gd name="connsiteY3" fmla="*/ 1973967 h 5001270"/>
              <a:gd name="connsiteX4" fmla="*/ 5522272 w 5528906"/>
              <a:gd name="connsiteY4" fmla="*/ 1975626 h 5001270"/>
              <a:gd name="connsiteX5" fmla="*/ 5505689 w 5528906"/>
              <a:gd name="connsiteY5" fmla="*/ 1978944 h 5001270"/>
              <a:gd name="connsiteX6" fmla="*/ 5444330 w 5528906"/>
              <a:gd name="connsiteY6" fmla="*/ 1992214 h 5001270"/>
              <a:gd name="connsiteX7" fmla="*/ 5427746 w 5528906"/>
              <a:gd name="connsiteY7" fmla="*/ 1997191 h 5001270"/>
              <a:gd name="connsiteX8" fmla="*/ 5368044 w 5528906"/>
              <a:gd name="connsiteY8" fmla="*/ 2012120 h 5001270"/>
              <a:gd name="connsiteX9" fmla="*/ 5351461 w 5528906"/>
              <a:gd name="connsiteY9" fmla="*/ 2015437 h 5001270"/>
              <a:gd name="connsiteX10" fmla="*/ 5290102 w 5528906"/>
              <a:gd name="connsiteY10" fmla="*/ 2032025 h 5001270"/>
              <a:gd name="connsiteX11" fmla="*/ 5276834 w 5528906"/>
              <a:gd name="connsiteY11" fmla="*/ 2037002 h 5001270"/>
              <a:gd name="connsiteX12" fmla="*/ 5212158 w 5528906"/>
              <a:gd name="connsiteY12" fmla="*/ 2053590 h 5001270"/>
              <a:gd name="connsiteX13" fmla="*/ 5203867 w 5528906"/>
              <a:gd name="connsiteY13" fmla="*/ 2056907 h 5001270"/>
              <a:gd name="connsiteX14" fmla="*/ 5135874 w 5528906"/>
              <a:gd name="connsiteY14" fmla="*/ 2076813 h 5001270"/>
              <a:gd name="connsiteX15" fmla="*/ 4905361 w 5528906"/>
              <a:gd name="connsiteY15" fmla="*/ 2154776 h 5001270"/>
              <a:gd name="connsiteX16" fmla="*/ 2882155 w 5528906"/>
              <a:gd name="connsiteY16" fmla="*/ 3558118 h 5001270"/>
              <a:gd name="connsiteX17" fmla="*/ 2880496 w 5528906"/>
              <a:gd name="connsiteY17" fmla="*/ 3561435 h 5001270"/>
              <a:gd name="connsiteX18" fmla="*/ 2872204 w 5528906"/>
              <a:gd name="connsiteY18" fmla="*/ 3569729 h 5001270"/>
              <a:gd name="connsiteX19" fmla="*/ 2840696 w 5528906"/>
              <a:gd name="connsiteY19" fmla="*/ 3609540 h 5001270"/>
              <a:gd name="connsiteX20" fmla="*/ 2829087 w 5528906"/>
              <a:gd name="connsiteY20" fmla="*/ 3621152 h 5001270"/>
              <a:gd name="connsiteX21" fmla="*/ 2829087 w 5528906"/>
              <a:gd name="connsiteY21" fmla="*/ 3622811 h 5001270"/>
              <a:gd name="connsiteX22" fmla="*/ 2785969 w 5528906"/>
              <a:gd name="connsiteY22" fmla="*/ 3674233 h 5001270"/>
              <a:gd name="connsiteX23" fmla="*/ 2776019 w 5528906"/>
              <a:gd name="connsiteY23" fmla="*/ 3687504 h 5001270"/>
              <a:gd name="connsiteX24" fmla="*/ 2734560 w 5528906"/>
              <a:gd name="connsiteY24" fmla="*/ 3740585 h 5001270"/>
              <a:gd name="connsiteX25" fmla="*/ 2731243 w 5528906"/>
              <a:gd name="connsiteY25" fmla="*/ 3745562 h 5001270"/>
              <a:gd name="connsiteX26" fmla="*/ 2693101 w 5528906"/>
              <a:gd name="connsiteY26" fmla="*/ 3795325 h 5001270"/>
              <a:gd name="connsiteX27" fmla="*/ 2683151 w 5528906"/>
              <a:gd name="connsiteY27" fmla="*/ 3808596 h 5001270"/>
              <a:gd name="connsiteX28" fmla="*/ 2643350 w 5528906"/>
              <a:gd name="connsiteY28" fmla="*/ 3861677 h 5001270"/>
              <a:gd name="connsiteX29" fmla="*/ 2638375 w 5528906"/>
              <a:gd name="connsiteY29" fmla="*/ 3869971 h 5001270"/>
              <a:gd name="connsiteX30" fmla="*/ 2603549 w 5528906"/>
              <a:gd name="connsiteY30" fmla="*/ 3918076 h 5001270"/>
              <a:gd name="connsiteX31" fmla="*/ 2593599 w 5528906"/>
              <a:gd name="connsiteY31" fmla="*/ 3931347 h 5001270"/>
              <a:gd name="connsiteX32" fmla="*/ 2557115 w 5528906"/>
              <a:gd name="connsiteY32" fmla="*/ 3986087 h 5001270"/>
              <a:gd name="connsiteX33" fmla="*/ 2548823 w 5528906"/>
              <a:gd name="connsiteY33" fmla="*/ 3996040 h 5001270"/>
              <a:gd name="connsiteX34" fmla="*/ 2517314 w 5528906"/>
              <a:gd name="connsiteY34" fmla="*/ 4044145 h 5001270"/>
              <a:gd name="connsiteX35" fmla="*/ 2509022 w 5528906"/>
              <a:gd name="connsiteY35" fmla="*/ 4059074 h 5001270"/>
              <a:gd name="connsiteX36" fmla="*/ 2474197 w 5528906"/>
              <a:gd name="connsiteY36" fmla="*/ 4113814 h 5001270"/>
              <a:gd name="connsiteX37" fmla="*/ 2465905 w 5528906"/>
              <a:gd name="connsiteY37" fmla="*/ 4125426 h 5001270"/>
              <a:gd name="connsiteX38" fmla="*/ 2436054 w 5528906"/>
              <a:gd name="connsiteY38" fmla="*/ 4173531 h 5001270"/>
              <a:gd name="connsiteX39" fmla="*/ 2427762 w 5528906"/>
              <a:gd name="connsiteY39" fmla="*/ 4186801 h 5001270"/>
              <a:gd name="connsiteX40" fmla="*/ 2394595 w 5528906"/>
              <a:gd name="connsiteY40" fmla="*/ 4243200 h 5001270"/>
              <a:gd name="connsiteX41" fmla="*/ 2386303 w 5528906"/>
              <a:gd name="connsiteY41" fmla="*/ 4256471 h 5001270"/>
              <a:gd name="connsiteX42" fmla="*/ 2359769 w 5528906"/>
              <a:gd name="connsiteY42" fmla="*/ 4304576 h 5001270"/>
              <a:gd name="connsiteX43" fmla="*/ 2351478 w 5528906"/>
              <a:gd name="connsiteY43" fmla="*/ 4317846 h 5001270"/>
              <a:gd name="connsiteX44" fmla="*/ 2319969 w 5528906"/>
              <a:gd name="connsiteY44" fmla="*/ 4374245 h 5001270"/>
              <a:gd name="connsiteX45" fmla="*/ 2311677 w 5528906"/>
              <a:gd name="connsiteY45" fmla="*/ 4389175 h 5001270"/>
              <a:gd name="connsiteX46" fmla="*/ 2285143 w 5528906"/>
              <a:gd name="connsiteY46" fmla="*/ 4438938 h 5001270"/>
              <a:gd name="connsiteX47" fmla="*/ 2278510 w 5528906"/>
              <a:gd name="connsiteY47" fmla="*/ 4450550 h 5001270"/>
              <a:gd name="connsiteX48" fmla="*/ 2248659 w 5528906"/>
              <a:gd name="connsiteY48" fmla="*/ 4508608 h 5001270"/>
              <a:gd name="connsiteX49" fmla="*/ 2242026 w 5528906"/>
              <a:gd name="connsiteY49" fmla="*/ 4525196 h 5001270"/>
              <a:gd name="connsiteX50" fmla="*/ 2215492 w 5528906"/>
              <a:gd name="connsiteY50" fmla="*/ 4574960 h 5001270"/>
              <a:gd name="connsiteX51" fmla="*/ 2210517 w 5528906"/>
              <a:gd name="connsiteY51" fmla="*/ 4586571 h 5001270"/>
              <a:gd name="connsiteX52" fmla="*/ 2182324 w 5528906"/>
              <a:gd name="connsiteY52" fmla="*/ 4644629 h 5001270"/>
              <a:gd name="connsiteX53" fmla="*/ 2175691 w 5528906"/>
              <a:gd name="connsiteY53" fmla="*/ 4661217 h 5001270"/>
              <a:gd name="connsiteX54" fmla="*/ 2150815 w 5528906"/>
              <a:gd name="connsiteY54" fmla="*/ 4715957 h 5001270"/>
              <a:gd name="connsiteX55" fmla="*/ 2147499 w 5528906"/>
              <a:gd name="connsiteY55" fmla="*/ 4724251 h 5001270"/>
              <a:gd name="connsiteX56" fmla="*/ 2120965 w 5528906"/>
              <a:gd name="connsiteY56" fmla="*/ 4783968 h 5001270"/>
              <a:gd name="connsiteX57" fmla="*/ 2112673 w 5528906"/>
              <a:gd name="connsiteY57" fmla="*/ 4800556 h 5001270"/>
              <a:gd name="connsiteX58" fmla="*/ 2089456 w 5528906"/>
              <a:gd name="connsiteY58" fmla="*/ 4858614 h 5001270"/>
              <a:gd name="connsiteX59" fmla="*/ 2087798 w 5528906"/>
              <a:gd name="connsiteY59" fmla="*/ 4863590 h 5001270"/>
              <a:gd name="connsiteX60" fmla="*/ 2062922 w 5528906"/>
              <a:gd name="connsiteY60" fmla="*/ 4924966 h 5001270"/>
              <a:gd name="connsiteX61" fmla="*/ 2056289 w 5528906"/>
              <a:gd name="connsiteY61" fmla="*/ 4939895 h 5001270"/>
              <a:gd name="connsiteX62" fmla="*/ 2033072 w 5528906"/>
              <a:gd name="connsiteY62" fmla="*/ 5001270 h 5001270"/>
              <a:gd name="connsiteX63" fmla="*/ 598585 w 5528906"/>
              <a:gd name="connsiteY63" fmla="*/ 3808596 h 5001270"/>
              <a:gd name="connsiteX64" fmla="*/ 106051 w 5528906"/>
              <a:gd name="connsiteY64" fmla="*/ 3128489 h 5001270"/>
              <a:gd name="connsiteX65" fmla="*/ 104392 w 5528906"/>
              <a:gd name="connsiteY65" fmla="*/ 3126831 h 5001270"/>
              <a:gd name="connsiteX66" fmla="*/ 104392 w 5528906"/>
              <a:gd name="connsiteY66" fmla="*/ 3123513 h 5001270"/>
              <a:gd name="connsiteX67" fmla="*/ 101076 w 5528906"/>
              <a:gd name="connsiteY67" fmla="*/ 3116878 h 5001270"/>
              <a:gd name="connsiteX68" fmla="*/ 96100 w 5528906"/>
              <a:gd name="connsiteY68" fmla="*/ 3103607 h 5001270"/>
              <a:gd name="connsiteX69" fmla="*/ 94442 w 5528906"/>
              <a:gd name="connsiteY69" fmla="*/ 3096972 h 5001270"/>
              <a:gd name="connsiteX70" fmla="*/ 91125 w 5528906"/>
              <a:gd name="connsiteY70" fmla="*/ 3087020 h 5001270"/>
              <a:gd name="connsiteX71" fmla="*/ 87809 w 5528906"/>
              <a:gd name="connsiteY71" fmla="*/ 3082043 h 5001270"/>
              <a:gd name="connsiteX72" fmla="*/ 87809 w 5528906"/>
              <a:gd name="connsiteY72" fmla="*/ 3078726 h 5001270"/>
              <a:gd name="connsiteX73" fmla="*/ 82834 w 5528906"/>
              <a:gd name="connsiteY73" fmla="*/ 3065455 h 5001270"/>
              <a:gd name="connsiteX74" fmla="*/ 82834 w 5528906"/>
              <a:gd name="connsiteY74" fmla="*/ 3063796 h 5001270"/>
              <a:gd name="connsiteX75" fmla="*/ 24791 w 5528906"/>
              <a:gd name="connsiteY75" fmla="*/ 2274209 h 5001270"/>
              <a:gd name="connsiteX76" fmla="*/ 28107 w 5528906"/>
              <a:gd name="connsiteY76" fmla="*/ 2259280 h 5001270"/>
              <a:gd name="connsiteX77" fmla="*/ 426115 w 5528906"/>
              <a:gd name="connsiteY77" fmla="*/ 0 h 50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528906" h="5001270">
                <a:moveTo>
                  <a:pt x="426115" y="0"/>
                </a:moveTo>
                <a:cubicBezTo>
                  <a:pt x="426115" y="0"/>
                  <a:pt x="426115" y="0"/>
                  <a:pt x="5528906" y="0"/>
                </a:cubicBezTo>
                <a:cubicBezTo>
                  <a:pt x="5528906" y="0"/>
                  <a:pt x="5528906" y="0"/>
                  <a:pt x="5527248" y="3025644"/>
                </a:cubicBezTo>
                <a:cubicBezTo>
                  <a:pt x="5527248" y="3025644"/>
                  <a:pt x="5527248" y="3025644"/>
                  <a:pt x="5527248" y="1973967"/>
                </a:cubicBezTo>
                <a:cubicBezTo>
                  <a:pt x="5525590" y="1973967"/>
                  <a:pt x="5523931" y="1973967"/>
                  <a:pt x="5522272" y="1975626"/>
                </a:cubicBezTo>
                <a:cubicBezTo>
                  <a:pt x="5517298" y="1975626"/>
                  <a:pt x="5510664" y="1977285"/>
                  <a:pt x="5505689" y="1978944"/>
                </a:cubicBezTo>
                <a:cubicBezTo>
                  <a:pt x="5485788" y="1983920"/>
                  <a:pt x="5464230" y="1987238"/>
                  <a:pt x="5444330" y="1992214"/>
                </a:cubicBezTo>
                <a:cubicBezTo>
                  <a:pt x="5439354" y="1993873"/>
                  <a:pt x="5432721" y="1995532"/>
                  <a:pt x="5427746" y="1997191"/>
                </a:cubicBezTo>
                <a:cubicBezTo>
                  <a:pt x="5407846" y="2002167"/>
                  <a:pt x="5387945" y="2007143"/>
                  <a:pt x="5368044" y="2012120"/>
                </a:cubicBezTo>
                <a:cubicBezTo>
                  <a:pt x="5361411" y="2013779"/>
                  <a:pt x="5356436" y="2015437"/>
                  <a:pt x="5351461" y="2015437"/>
                </a:cubicBezTo>
                <a:cubicBezTo>
                  <a:pt x="5329902" y="2022073"/>
                  <a:pt x="5310002" y="2027049"/>
                  <a:pt x="5290102" y="2032025"/>
                </a:cubicBezTo>
                <a:cubicBezTo>
                  <a:pt x="5285126" y="2033684"/>
                  <a:pt x="5280151" y="2035343"/>
                  <a:pt x="5276834" y="2037002"/>
                </a:cubicBezTo>
                <a:cubicBezTo>
                  <a:pt x="5255276" y="2041978"/>
                  <a:pt x="5233717" y="2048613"/>
                  <a:pt x="5212158" y="2053590"/>
                </a:cubicBezTo>
                <a:cubicBezTo>
                  <a:pt x="5210500" y="2055248"/>
                  <a:pt x="5207183" y="2055248"/>
                  <a:pt x="5203867" y="2056907"/>
                </a:cubicBezTo>
                <a:cubicBezTo>
                  <a:pt x="5180649" y="2063542"/>
                  <a:pt x="5159091" y="2070178"/>
                  <a:pt x="5135874" y="2076813"/>
                </a:cubicBezTo>
                <a:cubicBezTo>
                  <a:pt x="5057930" y="2101695"/>
                  <a:pt x="4981646" y="2126577"/>
                  <a:pt x="4905361" y="2154776"/>
                </a:cubicBezTo>
                <a:cubicBezTo>
                  <a:pt x="4091103" y="2450042"/>
                  <a:pt x="3406198" y="2942704"/>
                  <a:pt x="2882155" y="3558118"/>
                </a:cubicBezTo>
                <a:cubicBezTo>
                  <a:pt x="2882155" y="3559776"/>
                  <a:pt x="2880496" y="3559776"/>
                  <a:pt x="2880496" y="3561435"/>
                </a:cubicBezTo>
                <a:cubicBezTo>
                  <a:pt x="2877180" y="3564753"/>
                  <a:pt x="2875521" y="3568070"/>
                  <a:pt x="2872204" y="3569729"/>
                </a:cubicBezTo>
                <a:cubicBezTo>
                  <a:pt x="2862254" y="3583000"/>
                  <a:pt x="2850646" y="3596270"/>
                  <a:pt x="2840696" y="3609540"/>
                </a:cubicBezTo>
                <a:cubicBezTo>
                  <a:pt x="2835720" y="3612858"/>
                  <a:pt x="2832404" y="3617834"/>
                  <a:pt x="2829087" y="3621152"/>
                </a:cubicBezTo>
                <a:cubicBezTo>
                  <a:pt x="2829087" y="3621152"/>
                  <a:pt x="2829087" y="3621152"/>
                  <a:pt x="2829087" y="3622811"/>
                </a:cubicBezTo>
                <a:cubicBezTo>
                  <a:pt x="2814162" y="3639399"/>
                  <a:pt x="2800895" y="3655987"/>
                  <a:pt x="2785969" y="3674233"/>
                </a:cubicBezTo>
                <a:cubicBezTo>
                  <a:pt x="2782653" y="3679210"/>
                  <a:pt x="2779336" y="3682527"/>
                  <a:pt x="2776019" y="3687504"/>
                </a:cubicBezTo>
                <a:cubicBezTo>
                  <a:pt x="2761094" y="3705750"/>
                  <a:pt x="2747827" y="3722338"/>
                  <a:pt x="2734560" y="3740585"/>
                </a:cubicBezTo>
                <a:cubicBezTo>
                  <a:pt x="2732902" y="3742244"/>
                  <a:pt x="2731243" y="3743903"/>
                  <a:pt x="2731243" y="3745562"/>
                </a:cubicBezTo>
                <a:cubicBezTo>
                  <a:pt x="2717976" y="3762149"/>
                  <a:pt x="2704710" y="3778737"/>
                  <a:pt x="2693101" y="3795325"/>
                </a:cubicBezTo>
                <a:cubicBezTo>
                  <a:pt x="2689784" y="3798643"/>
                  <a:pt x="2686468" y="3803619"/>
                  <a:pt x="2683151" y="3808596"/>
                </a:cubicBezTo>
                <a:cubicBezTo>
                  <a:pt x="2669884" y="3826843"/>
                  <a:pt x="2656617" y="3843431"/>
                  <a:pt x="2643350" y="3861677"/>
                </a:cubicBezTo>
                <a:cubicBezTo>
                  <a:pt x="2641692" y="3864995"/>
                  <a:pt x="2640033" y="3866654"/>
                  <a:pt x="2638375" y="3869971"/>
                </a:cubicBezTo>
                <a:cubicBezTo>
                  <a:pt x="2626766" y="3886559"/>
                  <a:pt x="2615158" y="3901488"/>
                  <a:pt x="2603549" y="3918076"/>
                </a:cubicBezTo>
                <a:cubicBezTo>
                  <a:pt x="2600232" y="3923053"/>
                  <a:pt x="2596916" y="3928029"/>
                  <a:pt x="2593599" y="3931347"/>
                </a:cubicBezTo>
                <a:cubicBezTo>
                  <a:pt x="2581990" y="3949593"/>
                  <a:pt x="2568724" y="3967840"/>
                  <a:pt x="2557115" y="3986087"/>
                </a:cubicBezTo>
                <a:cubicBezTo>
                  <a:pt x="2553798" y="3989405"/>
                  <a:pt x="2552140" y="3992722"/>
                  <a:pt x="2548823" y="3996040"/>
                </a:cubicBezTo>
                <a:cubicBezTo>
                  <a:pt x="2538873" y="4012628"/>
                  <a:pt x="2528923" y="4029216"/>
                  <a:pt x="2517314" y="4044145"/>
                </a:cubicBezTo>
                <a:cubicBezTo>
                  <a:pt x="2515656" y="4049121"/>
                  <a:pt x="2512339" y="4054098"/>
                  <a:pt x="2509022" y="4059074"/>
                </a:cubicBezTo>
                <a:cubicBezTo>
                  <a:pt x="2497414" y="4077321"/>
                  <a:pt x="2485805" y="4095567"/>
                  <a:pt x="2474197" y="4113814"/>
                </a:cubicBezTo>
                <a:cubicBezTo>
                  <a:pt x="2470880" y="4117132"/>
                  <a:pt x="2469222" y="4122108"/>
                  <a:pt x="2465905" y="4125426"/>
                </a:cubicBezTo>
                <a:cubicBezTo>
                  <a:pt x="2455955" y="4142014"/>
                  <a:pt x="2446004" y="4156943"/>
                  <a:pt x="2436054" y="4173531"/>
                </a:cubicBezTo>
                <a:cubicBezTo>
                  <a:pt x="2434396" y="4178507"/>
                  <a:pt x="2431079" y="4181825"/>
                  <a:pt x="2427762" y="4186801"/>
                </a:cubicBezTo>
                <a:cubicBezTo>
                  <a:pt x="2416154" y="4205048"/>
                  <a:pt x="2406204" y="4224954"/>
                  <a:pt x="2394595" y="4243200"/>
                </a:cubicBezTo>
                <a:cubicBezTo>
                  <a:pt x="2391278" y="4248177"/>
                  <a:pt x="2389620" y="4251494"/>
                  <a:pt x="2386303" y="4256471"/>
                </a:cubicBezTo>
                <a:cubicBezTo>
                  <a:pt x="2378012" y="4273059"/>
                  <a:pt x="2368061" y="4287988"/>
                  <a:pt x="2359769" y="4304576"/>
                </a:cubicBezTo>
                <a:cubicBezTo>
                  <a:pt x="2356453" y="4309552"/>
                  <a:pt x="2354794" y="4312870"/>
                  <a:pt x="2351478" y="4317846"/>
                </a:cubicBezTo>
                <a:cubicBezTo>
                  <a:pt x="2341527" y="4336093"/>
                  <a:pt x="2329919" y="4355999"/>
                  <a:pt x="2319969" y="4374245"/>
                </a:cubicBezTo>
                <a:cubicBezTo>
                  <a:pt x="2316652" y="4379222"/>
                  <a:pt x="2314994" y="4384198"/>
                  <a:pt x="2311677" y="4389175"/>
                </a:cubicBezTo>
                <a:cubicBezTo>
                  <a:pt x="2303385" y="4405762"/>
                  <a:pt x="2295093" y="4422350"/>
                  <a:pt x="2285143" y="4438938"/>
                </a:cubicBezTo>
                <a:cubicBezTo>
                  <a:pt x="2283485" y="4442256"/>
                  <a:pt x="2281826" y="4447232"/>
                  <a:pt x="2278510" y="4450550"/>
                </a:cubicBezTo>
                <a:cubicBezTo>
                  <a:pt x="2268559" y="4470456"/>
                  <a:pt x="2258609" y="4488702"/>
                  <a:pt x="2248659" y="4508608"/>
                </a:cubicBezTo>
                <a:cubicBezTo>
                  <a:pt x="2247001" y="4513584"/>
                  <a:pt x="2243684" y="4520219"/>
                  <a:pt x="2242026" y="4525196"/>
                </a:cubicBezTo>
                <a:cubicBezTo>
                  <a:pt x="2232075" y="4541784"/>
                  <a:pt x="2223784" y="4558372"/>
                  <a:pt x="2215492" y="4574960"/>
                </a:cubicBezTo>
                <a:cubicBezTo>
                  <a:pt x="2213833" y="4578277"/>
                  <a:pt x="2212175" y="4583254"/>
                  <a:pt x="2210517" y="4586571"/>
                </a:cubicBezTo>
                <a:cubicBezTo>
                  <a:pt x="2202225" y="4606477"/>
                  <a:pt x="2192275" y="4624724"/>
                  <a:pt x="2182324" y="4644629"/>
                </a:cubicBezTo>
                <a:cubicBezTo>
                  <a:pt x="2180666" y="4651264"/>
                  <a:pt x="2177349" y="4656241"/>
                  <a:pt x="2175691" y="4661217"/>
                </a:cubicBezTo>
                <a:cubicBezTo>
                  <a:pt x="2167399" y="4679464"/>
                  <a:pt x="2159107" y="4697711"/>
                  <a:pt x="2150815" y="4715957"/>
                </a:cubicBezTo>
                <a:cubicBezTo>
                  <a:pt x="2149157" y="4717616"/>
                  <a:pt x="2147499" y="4720934"/>
                  <a:pt x="2147499" y="4724251"/>
                </a:cubicBezTo>
                <a:cubicBezTo>
                  <a:pt x="2137548" y="4744157"/>
                  <a:pt x="2129257" y="4764062"/>
                  <a:pt x="2120965" y="4783968"/>
                </a:cubicBezTo>
                <a:cubicBezTo>
                  <a:pt x="2117648" y="4788944"/>
                  <a:pt x="2115990" y="4793921"/>
                  <a:pt x="2112673" y="4800556"/>
                </a:cubicBezTo>
                <a:cubicBezTo>
                  <a:pt x="2104381" y="4820461"/>
                  <a:pt x="2096089" y="4838708"/>
                  <a:pt x="2089456" y="4858614"/>
                </a:cubicBezTo>
                <a:cubicBezTo>
                  <a:pt x="2087798" y="4860273"/>
                  <a:pt x="2087798" y="4861931"/>
                  <a:pt x="2087798" y="4863590"/>
                </a:cubicBezTo>
                <a:cubicBezTo>
                  <a:pt x="2079506" y="4883496"/>
                  <a:pt x="2071214" y="4903401"/>
                  <a:pt x="2062922" y="4924966"/>
                </a:cubicBezTo>
                <a:cubicBezTo>
                  <a:pt x="2061264" y="4929942"/>
                  <a:pt x="2057947" y="4934918"/>
                  <a:pt x="2056289" y="4939895"/>
                </a:cubicBezTo>
                <a:cubicBezTo>
                  <a:pt x="2047997" y="4961459"/>
                  <a:pt x="2039705" y="4981365"/>
                  <a:pt x="2033072" y="5001270"/>
                </a:cubicBezTo>
                <a:lnTo>
                  <a:pt x="598585" y="3808596"/>
                </a:lnTo>
                <a:cubicBezTo>
                  <a:pt x="378023" y="3629446"/>
                  <a:pt x="207211" y="3393897"/>
                  <a:pt x="106051" y="3128489"/>
                </a:cubicBezTo>
                <a:cubicBezTo>
                  <a:pt x="106051" y="3128489"/>
                  <a:pt x="104392" y="3126831"/>
                  <a:pt x="104392" y="3126831"/>
                </a:cubicBezTo>
                <a:cubicBezTo>
                  <a:pt x="104392" y="3125172"/>
                  <a:pt x="104392" y="3125172"/>
                  <a:pt x="104392" y="3123513"/>
                </a:cubicBezTo>
                <a:cubicBezTo>
                  <a:pt x="102734" y="3121854"/>
                  <a:pt x="102734" y="3118537"/>
                  <a:pt x="101076" y="3116878"/>
                </a:cubicBezTo>
                <a:cubicBezTo>
                  <a:pt x="99417" y="3111901"/>
                  <a:pt x="97759" y="3108584"/>
                  <a:pt x="96100" y="3103607"/>
                </a:cubicBezTo>
                <a:cubicBezTo>
                  <a:pt x="96100" y="3101949"/>
                  <a:pt x="94442" y="3100290"/>
                  <a:pt x="94442" y="3096972"/>
                </a:cubicBezTo>
                <a:cubicBezTo>
                  <a:pt x="92784" y="3093655"/>
                  <a:pt x="91125" y="3090337"/>
                  <a:pt x="91125" y="3087020"/>
                </a:cubicBezTo>
                <a:cubicBezTo>
                  <a:pt x="89467" y="3085361"/>
                  <a:pt x="89467" y="3083702"/>
                  <a:pt x="87809" y="3082043"/>
                </a:cubicBezTo>
                <a:cubicBezTo>
                  <a:pt x="87809" y="3080384"/>
                  <a:pt x="87809" y="3080384"/>
                  <a:pt x="87809" y="3078726"/>
                </a:cubicBezTo>
                <a:cubicBezTo>
                  <a:pt x="86150" y="3073749"/>
                  <a:pt x="84492" y="3070432"/>
                  <a:pt x="82834" y="3065455"/>
                </a:cubicBezTo>
                <a:cubicBezTo>
                  <a:pt x="82834" y="3065455"/>
                  <a:pt x="82834" y="3063796"/>
                  <a:pt x="82834" y="3063796"/>
                </a:cubicBezTo>
                <a:cubicBezTo>
                  <a:pt x="-85" y="2816636"/>
                  <a:pt x="-23302" y="2547911"/>
                  <a:pt x="24791" y="2274209"/>
                </a:cubicBezTo>
                <a:cubicBezTo>
                  <a:pt x="24791" y="2269233"/>
                  <a:pt x="26449" y="2264257"/>
                  <a:pt x="28107" y="2259280"/>
                </a:cubicBezTo>
                <a:cubicBezTo>
                  <a:pt x="28107" y="2259280"/>
                  <a:pt x="28107" y="2259280"/>
                  <a:pt x="426115" y="0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4DE77-9882-E7B6-8FB7-7ECB44BA0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210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B1A874DA-2624-30D0-FB18-BB1F902853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624878" y="0"/>
            <a:ext cx="5567122" cy="6858000"/>
          </a:xfrm>
          <a:custGeom>
            <a:avLst/>
            <a:gdLst>
              <a:gd name="connsiteX0" fmla="*/ 1285861 w 2649538"/>
              <a:gd name="connsiteY0" fmla="*/ 0 h 3263900"/>
              <a:gd name="connsiteX1" fmla="*/ 2117666 w 2649538"/>
              <a:gd name="connsiteY1" fmla="*/ 0 h 3263900"/>
              <a:gd name="connsiteX2" fmla="*/ 2249879 w 2649538"/>
              <a:gd name="connsiteY2" fmla="*/ 154884 h 3263900"/>
              <a:gd name="connsiteX3" fmla="*/ 2252145 w 2649538"/>
              <a:gd name="connsiteY3" fmla="*/ 158662 h 3263900"/>
              <a:gd name="connsiteX4" fmla="*/ 2257433 w 2649538"/>
              <a:gd name="connsiteY4" fmla="*/ 168484 h 3263900"/>
              <a:gd name="connsiteX5" fmla="*/ 2259700 w 2649538"/>
              <a:gd name="connsiteY5" fmla="*/ 172261 h 3263900"/>
              <a:gd name="connsiteX6" fmla="*/ 2339027 w 2649538"/>
              <a:gd name="connsiteY6" fmla="*/ 477497 h 3263900"/>
              <a:gd name="connsiteX7" fmla="*/ 2259700 w 2649538"/>
              <a:gd name="connsiteY7" fmla="*/ 781976 h 3263900"/>
              <a:gd name="connsiteX8" fmla="*/ 2249879 w 2649538"/>
              <a:gd name="connsiteY8" fmla="*/ 799353 h 3263900"/>
              <a:gd name="connsiteX9" fmla="*/ 2170551 w 2649538"/>
              <a:gd name="connsiteY9" fmla="*/ 1103833 h 3263900"/>
              <a:gd name="connsiteX10" fmla="*/ 2249879 w 2649538"/>
              <a:gd name="connsiteY10" fmla="*/ 1409068 h 3263900"/>
              <a:gd name="connsiteX11" fmla="*/ 2259700 w 2649538"/>
              <a:gd name="connsiteY11" fmla="*/ 1425690 h 3263900"/>
              <a:gd name="connsiteX12" fmla="*/ 2649538 w 2649538"/>
              <a:gd name="connsiteY12" fmla="*/ 1712792 h 3263900"/>
              <a:gd name="connsiteX13" fmla="*/ 2649538 w 2649538"/>
              <a:gd name="connsiteY13" fmla="*/ 3263900 h 3263900"/>
              <a:gd name="connsiteX14" fmla="*/ 942108 w 2649538"/>
              <a:gd name="connsiteY14" fmla="*/ 3263900 h 3263900"/>
              <a:gd name="connsiteX15" fmla="*/ 323354 w 2649538"/>
              <a:gd name="connsiteY15" fmla="*/ 2905778 h 3263900"/>
              <a:gd name="connsiteX16" fmla="*/ 0 w 2649538"/>
              <a:gd name="connsiteY16" fmla="*/ 2357261 h 3263900"/>
              <a:gd name="connsiteX17" fmla="*/ 0 w 2649538"/>
              <a:gd name="connsiteY17" fmla="*/ 2349706 h 3263900"/>
              <a:gd name="connsiteX18" fmla="*/ 77061 w 2649538"/>
              <a:gd name="connsiteY18" fmla="*/ 2055804 h 3263900"/>
              <a:gd name="connsiteX19" fmla="*/ 90660 w 2649538"/>
              <a:gd name="connsiteY19" fmla="*/ 2032382 h 3263900"/>
              <a:gd name="connsiteX20" fmla="*/ 167721 w 2649538"/>
              <a:gd name="connsiteY20" fmla="*/ 1730925 h 3263900"/>
              <a:gd name="connsiteX21" fmla="*/ 90660 w 2649538"/>
              <a:gd name="connsiteY21" fmla="*/ 1429468 h 3263900"/>
              <a:gd name="connsiteX22" fmla="*/ 77061 w 2649538"/>
              <a:gd name="connsiteY22" fmla="*/ 1406046 h 3263900"/>
              <a:gd name="connsiteX23" fmla="*/ 0 w 2649538"/>
              <a:gd name="connsiteY23" fmla="*/ 1111388 h 3263900"/>
              <a:gd name="connsiteX24" fmla="*/ 0 w 2649538"/>
              <a:gd name="connsiteY24" fmla="*/ 1103833 h 3263900"/>
              <a:gd name="connsiteX25" fmla="*/ 323354 w 2649538"/>
              <a:gd name="connsiteY25" fmla="*/ 555316 h 3263900"/>
              <a:gd name="connsiteX26" fmla="*/ 1285861 w 2649538"/>
              <a:gd name="connsiteY26" fmla="*/ 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49538" h="3263900">
                <a:moveTo>
                  <a:pt x="1285861" y="0"/>
                </a:moveTo>
                <a:cubicBezTo>
                  <a:pt x="1285861" y="0"/>
                  <a:pt x="1285861" y="0"/>
                  <a:pt x="2117666" y="0"/>
                </a:cubicBezTo>
                <a:cubicBezTo>
                  <a:pt x="2169795" y="43821"/>
                  <a:pt x="2214370" y="96708"/>
                  <a:pt x="2249879" y="154884"/>
                </a:cubicBezTo>
                <a:cubicBezTo>
                  <a:pt x="2250634" y="156395"/>
                  <a:pt x="2251389" y="157151"/>
                  <a:pt x="2252145" y="158662"/>
                </a:cubicBezTo>
                <a:cubicBezTo>
                  <a:pt x="2253656" y="161684"/>
                  <a:pt x="2255923" y="164706"/>
                  <a:pt x="2257433" y="168484"/>
                </a:cubicBezTo>
                <a:cubicBezTo>
                  <a:pt x="2258189" y="169995"/>
                  <a:pt x="2258945" y="170750"/>
                  <a:pt x="2259700" y="172261"/>
                </a:cubicBezTo>
                <a:cubicBezTo>
                  <a:pt x="2310319" y="262925"/>
                  <a:pt x="2339027" y="366433"/>
                  <a:pt x="2339027" y="477497"/>
                </a:cubicBezTo>
                <a:cubicBezTo>
                  <a:pt x="2339027" y="587804"/>
                  <a:pt x="2310319" y="692068"/>
                  <a:pt x="2259700" y="781976"/>
                </a:cubicBezTo>
                <a:cubicBezTo>
                  <a:pt x="2256678" y="788020"/>
                  <a:pt x="2253656" y="793309"/>
                  <a:pt x="2249879" y="799353"/>
                </a:cubicBezTo>
                <a:cubicBezTo>
                  <a:pt x="2199260" y="889262"/>
                  <a:pt x="2170551" y="993525"/>
                  <a:pt x="2170551" y="1103833"/>
                </a:cubicBezTo>
                <a:cubicBezTo>
                  <a:pt x="2170551" y="1214896"/>
                  <a:pt x="2199260" y="1318404"/>
                  <a:pt x="2249879" y="1409068"/>
                </a:cubicBezTo>
                <a:cubicBezTo>
                  <a:pt x="2253656" y="1414357"/>
                  <a:pt x="2256678" y="1420401"/>
                  <a:pt x="2259700" y="1425690"/>
                </a:cubicBezTo>
                <a:cubicBezTo>
                  <a:pt x="2345071" y="1567730"/>
                  <a:pt x="2484839" y="1673504"/>
                  <a:pt x="2649538" y="1712792"/>
                </a:cubicBezTo>
                <a:lnTo>
                  <a:pt x="2649538" y="3263900"/>
                </a:lnTo>
                <a:cubicBezTo>
                  <a:pt x="2649538" y="3263900"/>
                  <a:pt x="2649538" y="3263900"/>
                  <a:pt x="942108" y="3263900"/>
                </a:cubicBezTo>
                <a:cubicBezTo>
                  <a:pt x="942108" y="3263900"/>
                  <a:pt x="942108" y="3263900"/>
                  <a:pt x="323354" y="2905778"/>
                </a:cubicBezTo>
                <a:cubicBezTo>
                  <a:pt x="129946" y="2799248"/>
                  <a:pt x="0" y="2593743"/>
                  <a:pt x="0" y="2357261"/>
                </a:cubicBezTo>
                <a:cubicBezTo>
                  <a:pt x="0" y="2357261"/>
                  <a:pt x="0" y="2357261"/>
                  <a:pt x="0" y="2349706"/>
                </a:cubicBezTo>
                <a:cubicBezTo>
                  <a:pt x="756" y="2243176"/>
                  <a:pt x="28709" y="2143446"/>
                  <a:pt x="77061" y="2055804"/>
                </a:cubicBezTo>
                <a:cubicBezTo>
                  <a:pt x="81594" y="2048249"/>
                  <a:pt x="85372" y="2039938"/>
                  <a:pt x="90660" y="2032382"/>
                </a:cubicBezTo>
                <a:cubicBezTo>
                  <a:pt x="139768" y="1943230"/>
                  <a:pt x="167721" y="1839722"/>
                  <a:pt x="167721" y="1730925"/>
                </a:cubicBezTo>
                <a:cubicBezTo>
                  <a:pt x="167721" y="1621373"/>
                  <a:pt x="139768" y="1518620"/>
                  <a:pt x="90660" y="1429468"/>
                </a:cubicBezTo>
                <a:cubicBezTo>
                  <a:pt x="85372" y="1421157"/>
                  <a:pt x="81594" y="1413601"/>
                  <a:pt x="77061" y="1406046"/>
                </a:cubicBezTo>
                <a:cubicBezTo>
                  <a:pt x="28709" y="1318404"/>
                  <a:pt x="756" y="1217918"/>
                  <a:pt x="0" y="1111388"/>
                </a:cubicBezTo>
                <a:cubicBezTo>
                  <a:pt x="0" y="1111388"/>
                  <a:pt x="0" y="1111388"/>
                  <a:pt x="0" y="1103833"/>
                </a:cubicBezTo>
                <a:cubicBezTo>
                  <a:pt x="0" y="868107"/>
                  <a:pt x="129946" y="662602"/>
                  <a:pt x="323354" y="555316"/>
                </a:cubicBezTo>
                <a:cubicBezTo>
                  <a:pt x="815940" y="271236"/>
                  <a:pt x="855981" y="247815"/>
                  <a:pt x="1285861" y="0"/>
                </a:cubicBezTo>
                <a:close/>
              </a:path>
            </a:pathLst>
          </a:custGeom>
        </p:spPr>
        <p:txBody>
          <a:bodyPr wrap="square" tIns="23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balloon&#10;&#10;Description automatically generated">
            <a:extLst>
              <a:ext uri="{FF2B5EF4-FFF2-40B4-BE49-F238E27FC236}">
                <a16:creationId xmlns:a16="http://schemas.microsoft.com/office/drawing/2014/main" id="{34032CAB-E697-0EB5-3A72-119C2294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"/>
          <a:stretch/>
        </p:blipFill>
        <p:spPr>
          <a:xfrm>
            <a:off x="7338727" y="-1"/>
            <a:ext cx="4853273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559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Tabelle durch Klicken auf Symbol hinzufügen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AAADDCE-325A-64FA-E1F0-74611D79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1" y="0"/>
            <a:ext cx="53832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69C37-70C6-FCF2-DB71-DC0419FDC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155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1EAC1AC-EEBE-D382-F66C-C7D0E767E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AB93F112-F5A8-1616-4D16-ECB2D1CC90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28465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359161E4-197E-88D5-EB0B-C36268C21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13556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lorful background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41CB0998-F869-8C2B-5155-25159CF65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234313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A746F40-D9E5-EE54-9147-0C10275E9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84AD74C-D134-954A-A43E-286899A1AE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672BA-6F75-11F6-0CF9-BA902D3E2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2550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urved lines on a white background&#10;&#10;Description automatically generated">
            <a:extLst>
              <a:ext uri="{FF2B5EF4-FFF2-40B4-BE49-F238E27FC236}">
                <a16:creationId xmlns:a16="http://schemas.microsoft.com/office/drawing/2014/main" id="{8139B06D-7A56-C332-8F4A-833416AF8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0"/>
            <a:ext cx="72707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6CB2F5-C0C9-F0F5-7704-34DB09B09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078" y="0"/>
            <a:ext cx="4989922" cy="4664984"/>
          </a:xfrm>
          <a:custGeom>
            <a:avLst/>
            <a:gdLst>
              <a:gd name="connsiteX0" fmla="*/ 1754568 w 5022410"/>
              <a:gd name="connsiteY0" fmla="*/ 4150388 h 4695356"/>
              <a:gd name="connsiteX1" fmla="*/ 1786212 w 5022410"/>
              <a:gd name="connsiteY1" fmla="*/ 4166845 h 4695356"/>
              <a:gd name="connsiteX2" fmla="*/ 1792919 w 5022410"/>
              <a:gd name="connsiteY2" fmla="*/ 4171164 h 4695356"/>
              <a:gd name="connsiteX3" fmla="*/ 1754568 w 5022410"/>
              <a:gd name="connsiteY3" fmla="*/ 4150388 h 4695356"/>
              <a:gd name="connsiteX4" fmla="*/ 137425 w 5022410"/>
              <a:gd name="connsiteY4" fmla="*/ 0 h 4695356"/>
              <a:gd name="connsiteX5" fmla="*/ 158947 w 5022410"/>
              <a:gd name="connsiteY5" fmla="*/ 0 h 4695356"/>
              <a:gd name="connsiteX6" fmla="*/ 5022410 w 5022410"/>
              <a:gd name="connsiteY6" fmla="*/ 0 h 4695356"/>
              <a:gd name="connsiteX7" fmla="*/ 5022410 w 5022410"/>
              <a:gd name="connsiteY7" fmla="*/ 4446045 h 4695356"/>
              <a:gd name="connsiteX8" fmla="*/ 3689706 w 5022410"/>
              <a:gd name="connsiteY8" fmla="*/ 4695356 h 4695356"/>
              <a:gd name="connsiteX9" fmla="*/ 3032941 w 5022410"/>
              <a:gd name="connsiteY9" fmla="*/ 4637823 h 4695356"/>
              <a:gd name="connsiteX10" fmla="*/ 1794517 w 5022410"/>
              <a:gd name="connsiteY10" fmla="*/ 4171164 h 4695356"/>
              <a:gd name="connsiteX11" fmla="*/ 1786212 w 5022410"/>
              <a:gd name="connsiteY11" fmla="*/ 4166845 h 4695356"/>
              <a:gd name="connsiteX12" fmla="*/ 1595821 w 5022410"/>
              <a:gd name="connsiteY12" fmla="*/ 4044239 h 4695356"/>
              <a:gd name="connsiteX13" fmla="*/ 0 w 5022410"/>
              <a:gd name="connsiteY13" fmla="*/ 1005235 h 4695356"/>
              <a:gd name="connsiteX14" fmla="*/ 137425 w 5022410"/>
              <a:gd name="connsiteY14" fmla="*/ 0 h 46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2410" h="4695356">
                <a:moveTo>
                  <a:pt x="1754568" y="4150388"/>
                </a:moveTo>
                <a:lnTo>
                  <a:pt x="1786212" y="4166845"/>
                </a:lnTo>
                <a:lnTo>
                  <a:pt x="1792919" y="4171164"/>
                </a:lnTo>
                <a:cubicBezTo>
                  <a:pt x="1780135" y="4164771"/>
                  <a:pt x="1767351" y="4156781"/>
                  <a:pt x="1754568" y="4150388"/>
                </a:cubicBezTo>
                <a:close/>
                <a:moveTo>
                  <a:pt x="137425" y="0"/>
                </a:moveTo>
                <a:lnTo>
                  <a:pt x="158947" y="0"/>
                </a:lnTo>
                <a:cubicBezTo>
                  <a:pt x="791844" y="0"/>
                  <a:pt x="2142025" y="0"/>
                  <a:pt x="5022410" y="0"/>
                </a:cubicBezTo>
                <a:cubicBezTo>
                  <a:pt x="5022410" y="0"/>
                  <a:pt x="5022410" y="0"/>
                  <a:pt x="5022410" y="4446045"/>
                </a:cubicBezTo>
                <a:cubicBezTo>
                  <a:pt x="4610135" y="4607458"/>
                  <a:pt x="4159508" y="4695356"/>
                  <a:pt x="3689706" y="4695356"/>
                </a:cubicBezTo>
                <a:cubicBezTo>
                  <a:pt x="3465990" y="4695356"/>
                  <a:pt x="3247069" y="4674580"/>
                  <a:pt x="3032941" y="4637823"/>
                </a:cubicBezTo>
                <a:cubicBezTo>
                  <a:pt x="2627058" y="4564308"/>
                  <a:pt x="2142874" y="4366138"/>
                  <a:pt x="1794517" y="4171164"/>
                </a:cubicBezTo>
                <a:lnTo>
                  <a:pt x="1786212" y="4166845"/>
                </a:lnTo>
                <a:lnTo>
                  <a:pt x="1595821" y="4044239"/>
                </a:lnTo>
                <a:cubicBezTo>
                  <a:pt x="632008" y="3379232"/>
                  <a:pt x="0" y="2265274"/>
                  <a:pt x="0" y="1005235"/>
                </a:cubicBezTo>
                <a:cubicBezTo>
                  <a:pt x="0" y="656839"/>
                  <a:pt x="47939" y="319629"/>
                  <a:pt x="137425" y="0"/>
                </a:cubicBez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F8112-3E6F-0B09-BF70-1A5D321C9B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4684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nk and yellow curved lines&#10;&#10;Description automatically generated">
            <a:extLst>
              <a:ext uri="{FF2B5EF4-FFF2-40B4-BE49-F238E27FC236}">
                <a16:creationId xmlns:a16="http://schemas.microsoft.com/office/drawing/2014/main" id="{DA20FD86-A83E-2069-7629-2BC51FEC48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79" y="-40256"/>
            <a:ext cx="4004821" cy="689825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5FF0EA-7AED-C788-207F-C0C017085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7675" y="-14140"/>
            <a:ext cx="5929706" cy="4336318"/>
          </a:xfrm>
          <a:custGeom>
            <a:avLst/>
            <a:gdLst>
              <a:gd name="connsiteX0" fmla="*/ 944436 w 6108785"/>
              <a:gd name="connsiteY0" fmla="*/ 0 h 4467276"/>
              <a:gd name="connsiteX1" fmla="*/ 6108785 w 6108785"/>
              <a:gd name="connsiteY1" fmla="*/ 0 h 4467276"/>
              <a:gd name="connsiteX2" fmla="*/ 5769629 w 6108785"/>
              <a:gd name="connsiteY2" fmla="*/ 357251 h 4467276"/>
              <a:gd name="connsiteX3" fmla="*/ 5712284 w 6108785"/>
              <a:gd name="connsiteY3" fmla="*/ 444106 h 4467276"/>
              <a:gd name="connsiteX4" fmla="*/ 5707368 w 6108785"/>
              <a:gd name="connsiteY4" fmla="*/ 453938 h 4467276"/>
              <a:gd name="connsiteX5" fmla="*/ 5687707 w 6108785"/>
              <a:gd name="connsiteY5" fmla="*/ 488352 h 4467276"/>
              <a:gd name="connsiteX6" fmla="*/ 5700814 w 6108785"/>
              <a:gd name="connsiteY6" fmla="*/ 2050096 h 4467276"/>
              <a:gd name="connsiteX7" fmla="*/ 5912172 w 6108785"/>
              <a:gd name="connsiteY7" fmla="*/ 2900616 h 4467276"/>
              <a:gd name="connsiteX8" fmla="*/ 5910534 w 6108785"/>
              <a:gd name="connsiteY8" fmla="*/ 2913726 h 4467276"/>
              <a:gd name="connsiteX9" fmla="*/ 5854828 w 6108785"/>
              <a:gd name="connsiteY9" fmla="*/ 3264422 h 4467276"/>
              <a:gd name="connsiteX10" fmla="*/ 5712284 w 6108785"/>
              <a:gd name="connsiteY10" fmla="*/ 3613479 h 4467276"/>
              <a:gd name="connsiteX11" fmla="*/ 5707368 w 6108785"/>
              <a:gd name="connsiteY11" fmla="*/ 3623312 h 4467276"/>
              <a:gd name="connsiteX12" fmla="*/ 5687707 w 6108785"/>
              <a:gd name="connsiteY12" fmla="*/ 3656087 h 4467276"/>
              <a:gd name="connsiteX13" fmla="*/ 5120809 w 6108785"/>
              <a:gd name="connsiteY13" fmla="*/ 4214906 h 4467276"/>
              <a:gd name="connsiteX14" fmla="*/ 4958603 w 6108785"/>
              <a:gd name="connsiteY14" fmla="*/ 4296845 h 4467276"/>
              <a:gd name="connsiteX15" fmla="*/ 4953688 w 6108785"/>
              <a:gd name="connsiteY15" fmla="*/ 4298483 h 4467276"/>
              <a:gd name="connsiteX16" fmla="*/ 4911089 w 6108785"/>
              <a:gd name="connsiteY16" fmla="*/ 4316510 h 4467276"/>
              <a:gd name="connsiteX17" fmla="*/ 4614532 w 6108785"/>
              <a:gd name="connsiteY17" fmla="*/ 4401726 h 4467276"/>
              <a:gd name="connsiteX18" fmla="*/ 4354021 w 6108785"/>
              <a:gd name="connsiteY18" fmla="*/ 4426307 h 4467276"/>
              <a:gd name="connsiteX19" fmla="*/ 4335998 w 6108785"/>
              <a:gd name="connsiteY19" fmla="*/ 4427946 h 4467276"/>
              <a:gd name="connsiteX20" fmla="*/ 4303229 w 6108785"/>
              <a:gd name="connsiteY20" fmla="*/ 4427946 h 4467276"/>
              <a:gd name="connsiteX21" fmla="*/ 4301591 w 6108785"/>
              <a:gd name="connsiteY21" fmla="*/ 4427946 h 4467276"/>
              <a:gd name="connsiteX22" fmla="*/ 4267184 w 6108785"/>
              <a:gd name="connsiteY22" fmla="*/ 4427946 h 4467276"/>
              <a:gd name="connsiteX23" fmla="*/ 4258991 w 6108785"/>
              <a:gd name="connsiteY23" fmla="*/ 4427946 h 4467276"/>
              <a:gd name="connsiteX24" fmla="*/ 4224584 w 6108785"/>
              <a:gd name="connsiteY24" fmla="*/ 4429585 h 4467276"/>
              <a:gd name="connsiteX25" fmla="*/ 4216392 w 6108785"/>
              <a:gd name="connsiteY25" fmla="*/ 4431223 h 4467276"/>
              <a:gd name="connsiteX26" fmla="*/ 4180346 w 6108785"/>
              <a:gd name="connsiteY26" fmla="*/ 4434501 h 4467276"/>
              <a:gd name="connsiteX27" fmla="*/ 4177070 w 6108785"/>
              <a:gd name="connsiteY27" fmla="*/ 4434501 h 4467276"/>
              <a:gd name="connsiteX28" fmla="*/ 4142662 w 6108785"/>
              <a:gd name="connsiteY28" fmla="*/ 4437778 h 4467276"/>
              <a:gd name="connsiteX29" fmla="*/ 4136109 w 6108785"/>
              <a:gd name="connsiteY29" fmla="*/ 4437778 h 4467276"/>
              <a:gd name="connsiteX30" fmla="*/ 4100063 w 6108785"/>
              <a:gd name="connsiteY30" fmla="*/ 4442695 h 4467276"/>
              <a:gd name="connsiteX31" fmla="*/ 4093509 w 6108785"/>
              <a:gd name="connsiteY31" fmla="*/ 4444334 h 4467276"/>
              <a:gd name="connsiteX32" fmla="*/ 4055825 w 6108785"/>
              <a:gd name="connsiteY32" fmla="*/ 4450889 h 4467276"/>
              <a:gd name="connsiteX33" fmla="*/ 4052548 w 6108785"/>
              <a:gd name="connsiteY33" fmla="*/ 4450889 h 4467276"/>
              <a:gd name="connsiteX34" fmla="*/ 4018141 w 6108785"/>
              <a:gd name="connsiteY34" fmla="*/ 4457444 h 4467276"/>
              <a:gd name="connsiteX35" fmla="*/ 4013226 w 6108785"/>
              <a:gd name="connsiteY35" fmla="*/ 4459082 h 4467276"/>
              <a:gd name="connsiteX36" fmla="*/ 3977180 w 6108785"/>
              <a:gd name="connsiteY36" fmla="*/ 4465637 h 4467276"/>
              <a:gd name="connsiteX37" fmla="*/ 3973903 w 6108785"/>
              <a:gd name="connsiteY37" fmla="*/ 4467276 h 4467276"/>
              <a:gd name="connsiteX38" fmla="*/ 3472542 w 6108785"/>
              <a:gd name="connsiteY38" fmla="*/ 4180492 h 4467276"/>
              <a:gd name="connsiteX39" fmla="*/ 1401560 w 6108785"/>
              <a:gd name="connsiteY39" fmla="*/ 2992387 h 4467276"/>
              <a:gd name="connsiteX40" fmla="*/ 1236078 w 6108785"/>
              <a:gd name="connsiteY40" fmla="*/ 2897338 h 4467276"/>
              <a:gd name="connsiteX41" fmla="*/ 264485 w 6108785"/>
              <a:gd name="connsiteY41" fmla="*/ 2133673 h 4467276"/>
              <a:gd name="connsiteX42" fmla="*/ 207140 w 6108785"/>
              <a:gd name="connsiteY42" fmla="*/ 439189 h 4467276"/>
              <a:gd name="connsiteX43" fmla="*/ 631495 w 6108785"/>
              <a:gd name="connsiteY43" fmla="*/ 31137 h 4467276"/>
              <a:gd name="connsiteX44" fmla="*/ 944436 w 6108785"/>
              <a:gd name="connsiteY44" fmla="*/ 0 h 44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8785" h="4467276">
                <a:moveTo>
                  <a:pt x="944436" y="0"/>
                </a:moveTo>
                <a:cubicBezTo>
                  <a:pt x="2666432" y="0"/>
                  <a:pt x="4386789" y="0"/>
                  <a:pt x="6108785" y="0"/>
                </a:cubicBezTo>
                <a:cubicBezTo>
                  <a:pt x="5974434" y="103242"/>
                  <a:pt x="5861381" y="222872"/>
                  <a:pt x="5769629" y="357251"/>
                </a:cubicBezTo>
                <a:cubicBezTo>
                  <a:pt x="5749968" y="385110"/>
                  <a:pt x="5730306" y="414608"/>
                  <a:pt x="5712284" y="444106"/>
                </a:cubicBezTo>
                <a:cubicBezTo>
                  <a:pt x="5710645" y="447383"/>
                  <a:pt x="5709006" y="450661"/>
                  <a:pt x="5707368" y="453938"/>
                </a:cubicBezTo>
                <a:cubicBezTo>
                  <a:pt x="5700814" y="465410"/>
                  <a:pt x="5694261" y="476881"/>
                  <a:pt x="5687707" y="488352"/>
                </a:cubicBezTo>
                <a:cubicBezTo>
                  <a:pt x="5427196" y="958678"/>
                  <a:pt x="5412450" y="1550273"/>
                  <a:pt x="5700814" y="2050096"/>
                </a:cubicBezTo>
                <a:cubicBezTo>
                  <a:pt x="5854828" y="2318854"/>
                  <a:pt x="5922004" y="2613832"/>
                  <a:pt x="5912172" y="2900616"/>
                </a:cubicBezTo>
                <a:cubicBezTo>
                  <a:pt x="5910534" y="2905532"/>
                  <a:pt x="5910534" y="2908810"/>
                  <a:pt x="5910534" y="2913726"/>
                </a:cubicBezTo>
                <a:cubicBezTo>
                  <a:pt x="5892512" y="3030078"/>
                  <a:pt x="5874488" y="3148070"/>
                  <a:pt x="5854828" y="3264422"/>
                </a:cubicBezTo>
                <a:cubicBezTo>
                  <a:pt x="5822059" y="3385691"/>
                  <a:pt x="5774544" y="3502043"/>
                  <a:pt x="5712284" y="3613479"/>
                </a:cubicBezTo>
                <a:cubicBezTo>
                  <a:pt x="5710645" y="3616757"/>
                  <a:pt x="5709006" y="3620034"/>
                  <a:pt x="5707368" y="3623312"/>
                </a:cubicBezTo>
                <a:cubicBezTo>
                  <a:pt x="5700814" y="3634783"/>
                  <a:pt x="5694261" y="3646254"/>
                  <a:pt x="5687707" y="3656087"/>
                </a:cubicBezTo>
                <a:cubicBezTo>
                  <a:pt x="5553356" y="3880598"/>
                  <a:pt x="5363297" y="4075611"/>
                  <a:pt x="5120809" y="4214906"/>
                </a:cubicBezTo>
                <a:cubicBezTo>
                  <a:pt x="5066740" y="4246043"/>
                  <a:pt x="5014310" y="4272263"/>
                  <a:pt x="4958603" y="4296845"/>
                </a:cubicBezTo>
                <a:cubicBezTo>
                  <a:pt x="4956965" y="4296845"/>
                  <a:pt x="4955327" y="4298483"/>
                  <a:pt x="4953688" y="4298483"/>
                </a:cubicBezTo>
                <a:cubicBezTo>
                  <a:pt x="4938942" y="4305038"/>
                  <a:pt x="4925835" y="4309955"/>
                  <a:pt x="4911089" y="4316510"/>
                </a:cubicBezTo>
                <a:cubicBezTo>
                  <a:pt x="4814421" y="4354201"/>
                  <a:pt x="4714477" y="4383699"/>
                  <a:pt x="4614532" y="4401726"/>
                </a:cubicBezTo>
                <a:cubicBezTo>
                  <a:pt x="4527695" y="4418113"/>
                  <a:pt x="4440858" y="4426307"/>
                  <a:pt x="4354021" y="4426307"/>
                </a:cubicBezTo>
                <a:cubicBezTo>
                  <a:pt x="4347467" y="4427946"/>
                  <a:pt x="4340913" y="4427946"/>
                  <a:pt x="4335998" y="4427946"/>
                </a:cubicBezTo>
                <a:cubicBezTo>
                  <a:pt x="4324529" y="4427946"/>
                  <a:pt x="4314698" y="4427946"/>
                  <a:pt x="4303229" y="4427946"/>
                </a:cubicBezTo>
                <a:cubicBezTo>
                  <a:pt x="4303229" y="4427946"/>
                  <a:pt x="4303229" y="4427946"/>
                  <a:pt x="4301591" y="4427946"/>
                </a:cubicBezTo>
                <a:cubicBezTo>
                  <a:pt x="4290122" y="4427946"/>
                  <a:pt x="4278653" y="4427946"/>
                  <a:pt x="4267184" y="4427946"/>
                </a:cubicBezTo>
                <a:cubicBezTo>
                  <a:pt x="4263907" y="4427946"/>
                  <a:pt x="4262268" y="4427946"/>
                  <a:pt x="4258991" y="4427946"/>
                </a:cubicBezTo>
                <a:cubicBezTo>
                  <a:pt x="4247522" y="4429585"/>
                  <a:pt x="4236053" y="4429585"/>
                  <a:pt x="4224584" y="4429585"/>
                </a:cubicBezTo>
                <a:cubicBezTo>
                  <a:pt x="4221307" y="4431223"/>
                  <a:pt x="4218031" y="4431223"/>
                  <a:pt x="4216392" y="4431223"/>
                </a:cubicBezTo>
                <a:cubicBezTo>
                  <a:pt x="4204923" y="4431223"/>
                  <a:pt x="4191816" y="4432862"/>
                  <a:pt x="4180346" y="4434501"/>
                </a:cubicBezTo>
                <a:cubicBezTo>
                  <a:pt x="4178708" y="4434501"/>
                  <a:pt x="4178708" y="4434501"/>
                  <a:pt x="4177070" y="4434501"/>
                </a:cubicBezTo>
                <a:cubicBezTo>
                  <a:pt x="4165601" y="4434501"/>
                  <a:pt x="4154132" y="4436140"/>
                  <a:pt x="4142662" y="4437778"/>
                </a:cubicBezTo>
                <a:cubicBezTo>
                  <a:pt x="4139386" y="4437778"/>
                  <a:pt x="4137747" y="4437778"/>
                  <a:pt x="4136109" y="4437778"/>
                </a:cubicBezTo>
                <a:cubicBezTo>
                  <a:pt x="4123001" y="4439417"/>
                  <a:pt x="4111532" y="4441056"/>
                  <a:pt x="4100063" y="4442695"/>
                </a:cubicBezTo>
                <a:cubicBezTo>
                  <a:pt x="4096786" y="4444334"/>
                  <a:pt x="4095148" y="4444334"/>
                  <a:pt x="4093509" y="4444334"/>
                </a:cubicBezTo>
                <a:cubicBezTo>
                  <a:pt x="4080402" y="4445972"/>
                  <a:pt x="4068933" y="4447611"/>
                  <a:pt x="4055825" y="4450889"/>
                </a:cubicBezTo>
                <a:cubicBezTo>
                  <a:pt x="4055825" y="4450889"/>
                  <a:pt x="4054187" y="4450889"/>
                  <a:pt x="4052548" y="4450889"/>
                </a:cubicBezTo>
                <a:cubicBezTo>
                  <a:pt x="4041079" y="4452527"/>
                  <a:pt x="4029610" y="4455805"/>
                  <a:pt x="4018141" y="4457444"/>
                </a:cubicBezTo>
                <a:cubicBezTo>
                  <a:pt x="4016503" y="4457444"/>
                  <a:pt x="4014864" y="4457444"/>
                  <a:pt x="4013226" y="4459082"/>
                </a:cubicBezTo>
                <a:cubicBezTo>
                  <a:pt x="4000118" y="4460721"/>
                  <a:pt x="3988649" y="4463999"/>
                  <a:pt x="3977180" y="4465637"/>
                </a:cubicBezTo>
                <a:cubicBezTo>
                  <a:pt x="3975542" y="4467276"/>
                  <a:pt x="3973903" y="4467276"/>
                  <a:pt x="3973903" y="4467276"/>
                </a:cubicBezTo>
                <a:lnTo>
                  <a:pt x="3472542" y="4180492"/>
                </a:lnTo>
                <a:cubicBezTo>
                  <a:pt x="2782761" y="3785549"/>
                  <a:pt x="2092979" y="3388968"/>
                  <a:pt x="1401560" y="2992387"/>
                </a:cubicBezTo>
                <a:cubicBezTo>
                  <a:pt x="1345853" y="2959611"/>
                  <a:pt x="1291784" y="2928475"/>
                  <a:pt x="1236078" y="2897338"/>
                </a:cubicBezTo>
                <a:cubicBezTo>
                  <a:pt x="875622" y="2689215"/>
                  <a:pt x="503697" y="2472898"/>
                  <a:pt x="264485" y="2133673"/>
                </a:cubicBezTo>
                <a:cubicBezTo>
                  <a:pt x="-77948" y="1646960"/>
                  <a:pt x="-77948" y="961956"/>
                  <a:pt x="207140" y="439189"/>
                </a:cubicBezTo>
                <a:cubicBezTo>
                  <a:pt x="303808" y="262203"/>
                  <a:pt x="439798" y="93410"/>
                  <a:pt x="631495" y="31137"/>
                </a:cubicBezTo>
                <a:cubicBezTo>
                  <a:pt x="731440" y="0"/>
                  <a:pt x="839576" y="0"/>
                  <a:pt x="944436" y="0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9D2E9-D355-BF18-26E2-236ABE0FD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07525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a white and pink wave&#10;&#10;Description automatically generated with medium confidence">
            <a:extLst>
              <a:ext uri="{FF2B5EF4-FFF2-40B4-BE49-F238E27FC236}">
                <a16:creationId xmlns:a16="http://schemas.microsoft.com/office/drawing/2014/main" id="{70D8D136-4010-BE0C-623D-075EEC1A8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97" y="0"/>
            <a:ext cx="5708303" cy="321925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35E727-D0FB-7AFB-1BD0-97F4DAA8C6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9666" y="2116371"/>
            <a:ext cx="3552334" cy="4741629"/>
          </a:xfrm>
          <a:custGeom>
            <a:avLst/>
            <a:gdLst>
              <a:gd name="connsiteX0" fmla="*/ 1583776 w 2986706"/>
              <a:gd name="connsiteY0" fmla="*/ 24 h 3986633"/>
              <a:gd name="connsiteX1" fmla="*/ 2155464 w 2986706"/>
              <a:gd name="connsiteY1" fmla="*/ 112872 h 3986633"/>
              <a:gd name="connsiteX2" fmla="*/ 2199565 w 2986706"/>
              <a:gd name="connsiteY2" fmla="*/ 131573 h 3986633"/>
              <a:gd name="connsiteX3" fmla="*/ 2528320 w 2986706"/>
              <a:gd name="connsiteY3" fmla="*/ 329268 h 3986633"/>
              <a:gd name="connsiteX4" fmla="*/ 2553712 w 2986706"/>
              <a:gd name="connsiteY4" fmla="*/ 350641 h 3986633"/>
              <a:gd name="connsiteX5" fmla="*/ 2585785 w 2986706"/>
              <a:gd name="connsiteY5" fmla="*/ 377356 h 3986633"/>
              <a:gd name="connsiteX6" fmla="*/ 2804955 w 2986706"/>
              <a:gd name="connsiteY6" fmla="*/ 612453 h 3986633"/>
              <a:gd name="connsiteX7" fmla="*/ 2986706 w 2986706"/>
              <a:gd name="connsiteY7" fmla="*/ 921019 h 3986633"/>
              <a:gd name="connsiteX8" fmla="*/ 2986706 w 2986706"/>
              <a:gd name="connsiteY8" fmla="*/ 3986633 h 3986633"/>
              <a:gd name="connsiteX9" fmla="*/ 988784 w 2986706"/>
              <a:gd name="connsiteY9" fmla="*/ 3986633 h 3986633"/>
              <a:gd name="connsiteX10" fmla="*/ 661366 w 2986706"/>
              <a:gd name="connsiteY10" fmla="*/ 3521782 h 3986633"/>
              <a:gd name="connsiteX11" fmla="*/ 41275 w 2986706"/>
              <a:gd name="connsiteY11" fmla="*/ 1749202 h 3986633"/>
              <a:gd name="connsiteX12" fmla="*/ 47957 w 2986706"/>
              <a:gd name="connsiteY12" fmla="*/ 585738 h 3986633"/>
              <a:gd name="connsiteX13" fmla="*/ 50630 w 2986706"/>
              <a:gd name="connsiteY13" fmla="*/ 584402 h 3986633"/>
              <a:gd name="connsiteX14" fmla="*/ 86712 w 2986706"/>
              <a:gd name="connsiteY14" fmla="*/ 576387 h 3986633"/>
              <a:gd name="connsiteX15" fmla="*/ 90722 w 2986706"/>
              <a:gd name="connsiteY15" fmla="*/ 575052 h 3986633"/>
              <a:gd name="connsiteX16" fmla="*/ 125468 w 2986706"/>
              <a:gd name="connsiteY16" fmla="*/ 567037 h 3986633"/>
              <a:gd name="connsiteX17" fmla="*/ 128141 w 2986706"/>
              <a:gd name="connsiteY17" fmla="*/ 565701 h 3986633"/>
              <a:gd name="connsiteX18" fmla="*/ 162887 w 2986706"/>
              <a:gd name="connsiteY18" fmla="*/ 556351 h 3986633"/>
              <a:gd name="connsiteX19" fmla="*/ 169569 w 2986706"/>
              <a:gd name="connsiteY19" fmla="*/ 553679 h 3986633"/>
              <a:gd name="connsiteX20" fmla="*/ 204316 w 2986706"/>
              <a:gd name="connsiteY20" fmla="*/ 542993 h 3986633"/>
              <a:gd name="connsiteX21" fmla="*/ 208325 w 2986706"/>
              <a:gd name="connsiteY21" fmla="*/ 541657 h 3986633"/>
              <a:gd name="connsiteX22" fmla="*/ 241735 w 2986706"/>
              <a:gd name="connsiteY22" fmla="*/ 529635 h 3986633"/>
              <a:gd name="connsiteX23" fmla="*/ 245744 w 2986706"/>
              <a:gd name="connsiteY23" fmla="*/ 528299 h 3986633"/>
              <a:gd name="connsiteX24" fmla="*/ 280491 w 2986706"/>
              <a:gd name="connsiteY24" fmla="*/ 516277 h 3986633"/>
              <a:gd name="connsiteX25" fmla="*/ 285836 w 2986706"/>
              <a:gd name="connsiteY25" fmla="*/ 513606 h 3986633"/>
              <a:gd name="connsiteX26" fmla="*/ 320583 w 2986706"/>
              <a:gd name="connsiteY26" fmla="*/ 500248 h 3986633"/>
              <a:gd name="connsiteX27" fmla="*/ 323256 w 2986706"/>
              <a:gd name="connsiteY27" fmla="*/ 498912 h 3986633"/>
              <a:gd name="connsiteX28" fmla="*/ 355329 w 2986706"/>
              <a:gd name="connsiteY28" fmla="*/ 484219 h 3986633"/>
              <a:gd name="connsiteX29" fmla="*/ 360675 w 2986706"/>
              <a:gd name="connsiteY29" fmla="*/ 481547 h 3986633"/>
              <a:gd name="connsiteX30" fmla="*/ 394085 w 2986706"/>
              <a:gd name="connsiteY30" fmla="*/ 466853 h 3986633"/>
              <a:gd name="connsiteX31" fmla="*/ 399431 w 2986706"/>
              <a:gd name="connsiteY31" fmla="*/ 462846 h 3986633"/>
              <a:gd name="connsiteX32" fmla="*/ 432841 w 2986706"/>
              <a:gd name="connsiteY32" fmla="*/ 446817 h 3986633"/>
              <a:gd name="connsiteX33" fmla="*/ 435514 w 2986706"/>
              <a:gd name="connsiteY33" fmla="*/ 445481 h 3986633"/>
              <a:gd name="connsiteX34" fmla="*/ 467587 w 2986706"/>
              <a:gd name="connsiteY34" fmla="*/ 428116 h 3986633"/>
              <a:gd name="connsiteX35" fmla="*/ 472933 w 2986706"/>
              <a:gd name="connsiteY35" fmla="*/ 425444 h 3986633"/>
              <a:gd name="connsiteX36" fmla="*/ 505006 w 2986706"/>
              <a:gd name="connsiteY36" fmla="*/ 406743 h 3986633"/>
              <a:gd name="connsiteX37" fmla="*/ 510352 w 2986706"/>
              <a:gd name="connsiteY37" fmla="*/ 402736 h 3986633"/>
              <a:gd name="connsiteX38" fmla="*/ 543762 w 2986706"/>
              <a:gd name="connsiteY38" fmla="*/ 382699 h 3986633"/>
              <a:gd name="connsiteX39" fmla="*/ 575836 w 2986706"/>
              <a:gd name="connsiteY39" fmla="*/ 362663 h 3986633"/>
              <a:gd name="connsiteX40" fmla="*/ 581181 w 2986706"/>
              <a:gd name="connsiteY40" fmla="*/ 358655 h 3986633"/>
              <a:gd name="connsiteX41" fmla="*/ 611919 w 2986706"/>
              <a:gd name="connsiteY41" fmla="*/ 337283 h 3986633"/>
              <a:gd name="connsiteX42" fmla="*/ 617264 w 2986706"/>
              <a:gd name="connsiteY42" fmla="*/ 333275 h 3986633"/>
              <a:gd name="connsiteX43" fmla="*/ 649338 w 2986706"/>
              <a:gd name="connsiteY43" fmla="*/ 310567 h 3986633"/>
              <a:gd name="connsiteX44" fmla="*/ 1583776 w 2986706"/>
              <a:gd name="connsiteY44" fmla="*/ 24 h 398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86706" h="3986633">
                <a:moveTo>
                  <a:pt x="1583776" y="24"/>
                </a:moveTo>
                <a:cubicBezTo>
                  <a:pt x="1779225" y="1105"/>
                  <a:pt x="1973546" y="39237"/>
                  <a:pt x="2155464" y="112872"/>
                </a:cubicBezTo>
                <a:cubicBezTo>
                  <a:pt x="2170164" y="119551"/>
                  <a:pt x="2184865" y="124894"/>
                  <a:pt x="2199565" y="131573"/>
                </a:cubicBezTo>
                <a:cubicBezTo>
                  <a:pt x="2315832" y="183668"/>
                  <a:pt x="2426753" y="249121"/>
                  <a:pt x="2528320" y="329268"/>
                </a:cubicBezTo>
                <a:cubicBezTo>
                  <a:pt x="2537675" y="335947"/>
                  <a:pt x="2545693" y="342626"/>
                  <a:pt x="2553712" y="350641"/>
                </a:cubicBezTo>
                <a:cubicBezTo>
                  <a:pt x="2564403" y="358655"/>
                  <a:pt x="2575094" y="368006"/>
                  <a:pt x="2585785" y="377356"/>
                </a:cubicBezTo>
                <a:cubicBezTo>
                  <a:pt x="2665969" y="446817"/>
                  <a:pt x="2739472" y="525628"/>
                  <a:pt x="2804955" y="612453"/>
                </a:cubicBezTo>
                <a:cubicBezTo>
                  <a:pt x="2878458" y="709965"/>
                  <a:pt x="2938596" y="814156"/>
                  <a:pt x="2986706" y="921019"/>
                </a:cubicBezTo>
                <a:cubicBezTo>
                  <a:pt x="2986706" y="921019"/>
                  <a:pt x="2986706" y="921019"/>
                  <a:pt x="2986706" y="3986633"/>
                </a:cubicBezTo>
                <a:cubicBezTo>
                  <a:pt x="2986706" y="3986633"/>
                  <a:pt x="2986706" y="3986633"/>
                  <a:pt x="988784" y="3986633"/>
                </a:cubicBezTo>
                <a:cubicBezTo>
                  <a:pt x="859153" y="3850384"/>
                  <a:pt x="756250" y="3684747"/>
                  <a:pt x="661366" y="3521782"/>
                </a:cubicBezTo>
                <a:cubicBezTo>
                  <a:pt x="344638" y="2979455"/>
                  <a:pt x="124132" y="2373011"/>
                  <a:pt x="41275" y="1749202"/>
                </a:cubicBezTo>
                <a:cubicBezTo>
                  <a:pt x="-9509" y="1368505"/>
                  <a:pt x="-20200" y="965099"/>
                  <a:pt x="47957" y="585738"/>
                </a:cubicBezTo>
                <a:cubicBezTo>
                  <a:pt x="49293" y="585738"/>
                  <a:pt x="50630" y="584402"/>
                  <a:pt x="50630" y="584402"/>
                </a:cubicBezTo>
                <a:cubicBezTo>
                  <a:pt x="62657" y="581730"/>
                  <a:pt x="74685" y="579059"/>
                  <a:pt x="86712" y="576387"/>
                </a:cubicBezTo>
                <a:cubicBezTo>
                  <a:pt x="88049" y="576387"/>
                  <a:pt x="89385" y="576387"/>
                  <a:pt x="90722" y="575052"/>
                </a:cubicBezTo>
                <a:cubicBezTo>
                  <a:pt x="102749" y="572380"/>
                  <a:pt x="113441" y="569708"/>
                  <a:pt x="125468" y="567037"/>
                </a:cubicBezTo>
                <a:cubicBezTo>
                  <a:pt x="125468" y="567037"/>
                  <a:pt x="126805" y="565701"/>
                  <a:pt x="128141" y="565701"/>
                </a:cubicBezTo>
                <a:cubicBezTo>
                  <a:pt x="140169" y="563030"/>
                  <a:pt x="152196" y="559022"/>
                  <a:pt x="162887" y="556351"/>
                </a:cubicBezTo>
                <a:cubicBezTo>
                  <a:pt x="165560" y="555015"/>
                  <a:pt x="166897" y="555015"/>
                  <a:pt x="169569" y="553679"/>
                </a:cubicBezTo>
                <a:cubicBezTo>
                  <a:pt x="181597" y="551007"/>
                  <a:pt x="192288" y="547000"/>
                  <a:pt x="204316" y="542993"/>
                </a:cubicBezTo>
                <a:cubicBezTo>
                  <a:pt x="205652" y="542993"/>
                  <a:pt x="206989" y="541657"/>
                  <a:pt x="208325" y="541657"/>
                </a:cubicBezTo>
                <a:cubicBezTo>
                  <a:pt x="219016" y="537650"/>
                  <a:pt x="231044" y="533642"/>
                  <a:pt x="241735" y="529635"/>
                </a:cubicBezTo>
                <a:cubicBezTo>
                  <a:pt x="243072" y="529635"/>
                  <a:pt x="244408" y="529635"/>
                  <a:pt x="245744" y="528299"/>
                </a:cubicBezTo>
                <a:cubicBezTo>
                  <a:pt x="256436" y="524292"/>
                  <a:pt x="268463" y="520285"/>
                  <a:pt x="280491" y="516277"/>
                </a:cubicBezTo>
                <a:cubicBezTo>
                  <a:pt x="281827" y="514941"/>
                  <a:pt x="284500" y="514941"/>
                  <a:pt x="285836" y="513606"/>
                </a:cubicBezTo>
                <a:cubicBezTo>
                  <a:pt x="297864" y="509598"/>
                  <a:pt x="308555" y="504255"/>
                  <a:pt x="320583" y="500248"/>
                </a:cubicBezTo>
                <a:cubicBezTo>
                  <a:pt x="320583" y="498912"/>
                  <a:pt x="321919" y="498912"/>
                  <a:pt x="323256" y="498912"/>
                </a:cubicBezTo>
                <a:cubicBezTo>
                  <a:pt x="333947" y="493569"/>
                  <a:pt x="344638" y="489562"/>
                  <a:pt x="355329" y="484219"/>
                </a:cubicBezTo>
                <a:cubicBezTo>
                  <a:pt x="358002" y="482883"/>
                  <a:pt x="359339" y="482883"/>
                  <a:pt x="360675" y="481547"/>
                </a:cubicBezTo>
                <a:cubicBezTo>
                  <a:pt x="371366" y="477540"/>
                  <a:pt x="382057" y="472197"/>
                  <a:pt x="394085" y="466853"/>
                </a:cubicBezTo>
                <a:cubicBezTo>
                  <a:pt x="395421" y="465518"/>
                  <a:pt x="398094" y="464182"/>
                  <a:pt x="399431" y="462846"/>
                </a:cubicBezTo>
                <a:cubicBezTo>
                  <a:pt x="411458" y="457503"/>
                  <a:pt x="422150" y="452160"/>
                  <a:pt x="432841" y="446817"/>
                </a:cubicBezTo>
                <a:cubicBezTo>
                  <a:pt x="434177" y="445481"/>
                  <a:pt x="434177" y="445481"/>
                  <a:pt x="435514" y="445481"/>
                </a:cubicBezTo>
                <a:cubicBezTo>
                  <a:pt x="446205" y="440138"/>
                  <a:pt x="456896" y="433459"/>
                  <a:pt x="467587" y="428116"/>
                </a:cubicBezTo>
                <a:cubicBezTo>
                  <a:pt x="468924" y="426780"/>
                  <a:pt x="470260" y="426780"/>
                  <a:pt x="472933" y="425444"/>
                </a:cubicBezTo>
                <a:cubicBezTo>
                  <a:pt x="483624" y="418765"/>
                  <a:pt x="494315" y="413422"/>
                  <a:pt x="505006" y="406743"/>
                </a:cubicBezTo>
                <a:cubicBezTo>
                  <a:pt x="506343" y="405407"/>
                  <a:pt x="509016" y="404072"/>
                  <a:pt x="510352" y="402736"/>
                </a:cubicBezTo>
                <a:cubicBezTo>
                  <a:pt x="521043" y="396057"/>
                  <a:pt x="533071" y="389378"/>
                  <a:pt x="543762" y="382699"/>
                </a:cubicBezTo>
                <a:cubicBezTo>
                  <a:pt x="554453" y="376020"/>
                  <a:pt x="565145" y="369342"/>
                  <a:pt x="575836" y="362663"/>
                </a:cubicBezTo>
                <a:cubicBezTo>
                  <a:pt x="577172" y="361327"/>
                  <a:pt x="579845" y="359991"/>
                  <a:pt x="581181" y="358655"/>
                </a:cubicBezTo>
                <a:cubicBezTo>
                  <a:pt x="591873" y="351976"/>
                  <a:pt x="601227" y="343962"/>
                  <a:pt x="611919" y="337283"/>
                </a:cubicBezTo>
                <a:cubicBezTo>
                  <a:pt x="613255" y="335947"/>
                  <a:pt x="615928" y="334611"/>
                  <a:pt x="617264" y="333275"/>
                </a:cubicBezTo>
                <a:cubicBezTo>
                  <a:pt x="627956" y="325261"/>
                  <a:pt x="638647" y="318582"/>
                  <a:pt x="649338" y="310567"/>
                </a:cubicBezTo>
                <a:cubicBezTo>
                  <a:pt x="929147" y="99347"/>
                  <a:pt x="1258028" y="-1776"/>
                  <a:pt x="1583776" y="24"/>
                </a:cubicBezTo>
                <a:close/>
              </a:path>
            </a:pathLst>
          </a:custGeom>
        </p:spPr>
        <p:txBody>
          <a:bodyPr wrap="square" tIns="158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B9FA-F272-BE45-B264-5C6266B60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569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D86E345-BD7E-FB12-E0E8-78B6D7004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62" y="0"/>
            <a:ext cx="41683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46576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3990974"/>
            <a:ext cx="5465763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2D017-DF64-7420-B195-CE9B2E85F0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8E0BFA0-78AB-9F34-B8D6-117435C6A8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773527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6" imgW="473" imgH="473" progId="TCLayout.ActiveDocument.1">
                  <p:embed/>
                </p:oleObj>
              </mc:Choice>
              <mc:Fallback>
                <p:oleObj name="think-cell Folie" r:id="rId46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E0BFA0-78AB-9F34-B8D6-117435C6A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2" r:id="rId2"/>
    <p:sldLayoutId id="2147483708" r:id="rId3"/>
    <p:sldLayoutId id="2147483701" r:id="rId4"/>
    <p:sldLayoutId id="2147483705" r:id="rId5"/>
    <p:sldLayoutId id="2147483707" r:id="rId6"/>
    <p:sldLayoutId id="2147483709" r:id="rId7"/>
    <p:sldLayoutId id="2147483710" r:id="rId8"/>
    <p:sldLayoutId id="2147483661" r:id="rId9"/>
    <p:sldLayoutId id="2147483711" r:id="rId10"/>
    <p:sldLayoutId id="2147483713" r:id="rId11"/>
    <p:sldLayoutId id="2147483714" r:id="rId12"/>
    <p:sldLayoutId id="2147483715" r:id="rId13"/>
    <p:sldLayoutId id="2147483700" r:id="rId14"/>
    <p:sldLayoutId id="2147483699" r:id="rId15"/>
    <p:sldLayoutId id="2147483650" r:id="rId16"/>
    <p:sldLayoutId id="2147483659" r:id="rId17"/>
    <p:sldLayoutId id="2147483660" r:id="rId18"/>
    <p:sldLayoutId id="2147483656" r:id="rId19"/>
    <p:sldLayoutId id="2147483687" r:id="rId20"/>
    <p:sldLayoutId id="2147483720" r:id="rId21"/>
    <p:sldLayoutId id="2147483721" r:id="rId22"/>
    <p:sldLayoutId id="2147483725" r:id="rId23"/>
    <p:sldLayoutId id="2147483723" r:id="rId24"/>
    <p:sldLayoutId id="2147483726" r:id="rId25"/>
    <p:sldLayoutId id="2147483681" r:id="rId26"/>
    <p:sldLayoutId id="2147483668" r:id="rId27"/>
    <p:sldLayoutId id="2147483667" r:id="rId28"/>
    <p:sldLayoutId id="2147483669" r:id="rId29"/>
    <p:sldLayoutId id="2147483672" r:id="rId30"/>
    <p:sldLayoutId id="2147483690" r:id="rId31"/>
    <p:sldLayoutId id="2147483688" r:id="rId32"/>
    <p:sldLayoutId id="2147483738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736" r:id="rId41"/>
    <p:sldLayoutId id="2147483737" r:id="rId42"/>
    <p:sldLayoutId id="2147483698" r:id="rId43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A4B094F-AA91-6F44-AA07-BF6E0F107F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2625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4B094F-AA91-6F44-AA07-BF6E0F107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048DF32-7B5B-AFFC-6D3F-4AAD62C21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40" y="819107"/>
            <a:ext cx="6425151" cy="2276399"/>
          </a:xfrm>
        </p:spPr>
        <p:txBody>
          <a:bodyPr vert="horz"/>
          <a:lstStyle/>
          <a:p>
            <a:r>
              <a:rPr lang="en-US" sz="2800"/>
              <a:t>Targeted therapy for rare BRAF-mutated melanoma: updated multicenter analysis and launch of a publicly accessible online outcome database</a:t>
            </a:r>
            <a:endParaRPr lang="en-GB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52D9A-F819-5A07-FA6A-2093E338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358" y="3347720"/>
            <a:ext cx="6408333" cy="3228571"/>
          </a:xfrm>
        </p:spPr>
        <p:txBody>
          <a:bodyPr/>
          <a:lstStyle/>
          <a:p>
            <a:r>
              <a:rPr lang="en-US" sz="900" b="0"/>
              <a:t>Christian Menzer</a:t>
            </a:r>
            <a:r>
              <a:rPr lang="en-US" sz="900" b="0" baseline="30000"/>
              <a:t>1</a:t>
            </a:r>
            <a:r>
              <a:rPr lang="en-US" sz="900" b="0"/>
              <a:t>, Susanne Dugas-Breit</a:t>
            </a:r>
            <a:r>
              <a:rPr lang="en-US" sz="900" b="0" baseline="30000"/>
              <a:t>1</a:t>
            </a:r>
            <a:r>
              <a:rPr lang="en-US" sz="900" b="0"/>
              <a:t>, Martin Dugas</a:t>
            </a:r>
            <a:r>
              <a:rPr lang="en-US" sz="900" b="0" baseline="30000"/>
              <a:t>2</a:t>
            </a:r>
            <a:r>
              <a:rPr lang="en-US" sz="900" b="0"/>
              <a:t>, Christian U. Blank</a:t>
            </a:r>
            <a:r>
              <a:rPr lang="en-US" sz="900" b="0" baseline="30000"/>
              <a:t>3</a:t>
            </a:r>
            <a:r>
              <a:rPr lang="en-US" sz="900" b="0"/>
              <a:t>, Emma J. Groen</a:t>
            </a:r>
            <a:r>
              <a:rPr lang="en-US" sz="900" b="0" baseline="30000"/>
              <a:t>3</a:t>
            </a:r>
            <a:r>
              <a:rPr lang="en-US" sz="900" b="0"/>
              <a:t>, Irene Reijers</a:t>
            </a:r>
            <a:r>
              <a:rPr lang="en-US" sz="900" b="0" baseline="30000"/>
              <a:t>3</a:t>
            </a:r>
            <a:r>
              <a:rPr lang="en-US" sz="900" b="0"/>
              <a:t>, Max Schlaak</a:t>
            </a:r>
            <a:r>
              <a:rPr lang="en-US" sz="900" b="0" baseline="30000"/>
              <a:t>4</a:t>
            </a:r>
            <a:r>
              <a:rPr lang="en-US" sz="900" b="0"/>
              <a:t>, Julia Eckardt</a:t>
            </a:r>
            <a:r>
              <a:rPr lang="en-US" sz="900" b="0" baseline="30000"/>
              <a:t>4</a:t>
            </a:r>
            <a:r>
              <a:rPr lang="en-US" sz="900" b="0"/>
              <a:t>, Karijn P.M. Suijkerbuijk</a:t>
            </a:r>
            <a:r>
              <a:rPr lang="en-US" sz="900" b="0" baseline="30000"/>
              <a:t>5</a:t>
            </a:r>
            <a:r>
              <a:rPr lang="en-US" sz="900" b="0"/>
              <a:t>, Lisa Zimmer</a:t>
            </a:r>
            <a:r>
              <a:rPr lang="en-US" sz="900" b="0" baseline="30000"/>
              <a:t>6</a:t>
            </a:r>
            <a:r>
              <a:rPr lang="en-US" sz="900" b="0"/>
              <a:t>, Douglas B. Johnson</a:t>
            </a:r>
            <a:r>
              <a:rPr lang="en-US" sz="900" b="0" baseline="30000"/>
              <a:t>7</a:t>
            </a:r>
            <a:r>
              <a:rPr lang="en-US" sz="900" b="0"/>
              <a:t>, Cindy Franklin</a:t>
            </a:r>
            <a:r>
              <a:rPr lang="en-US" sz="900" b="0" baseline="30000"/>
              <a:t>8</a:t>
            </a:r>
            <a:r>
              <a:rPr lang="en-US" sz="900" b="0"/>
              <a:t>, Frank Meiss</a:t>
            </a:r>
            <a:r>
              <a:rPr lang="en-US" sz="900" b="0" baseline="30000"/>
              <a:t>9</a:t>
            </a:r>
            <a:r>
              <a:rPr lang="en-US" sz="900" b="0"/>
              <a:t>, Bastian Schilling</a:t>
            </a:r>
            <a:r>
              <a:rPr lang="en-US" sz="900" b="0" baseline="30000"/>
              <a:t>10</a:t>
            </a:r>
            <a:r>
              <a:rPr lang="en-US" sz="900" b="0"/>
              <a:t>, Friedegund Meier</a:t>
            </a:r>
            <a:r>
              <a:rPr lang="en-US" sz="900" b="0" baseline="30000"/>
              <a:t>11</a:t>
            </a:r>
            <a:r>
              <a:rPr lang="en-US" sz="900" b="0"/>
              <a:t>, Ralf Gutzmer</a:t>
            </a:r>
            <a:r>
              <a:rPr lang="en-US" sz="900" b="0" baseline="30000"/>
              <a:t>12</a:t>
            </a:r>
            <a:r>
              <a:rPr lang="en-US" sz="900" b="0"/>
              <a:t>, Kai-Martin Thoms</a:t>
            </a:r>
            <a:r>
              <a:rPr lang="en-US" sz="900" b="0" baseline="30000"/>
              <a:t>13</a:t>
            </a:r>
            <a:r>
              <a:rPr lang="en-US" sz="900" b="0"/>
              <a:t>, Thomas Haalck</a:t>
            </a:r>
            <a:r>
              <a:rPr lang="en-US" sz="900" b="0" baseline="30000"/>
              <a:t>14</a:t>
            </a:r>
            <a:r>
              <a:rPr lang="en-US" sz="900" b="0"/>
              <a:t>, Marilena Müller</a:t>
            </a:r>
            <a:r>
              <a:rPr lang="en-US" sz="900" b="0" baseline="30000"/>
              <a:t>15</a:t>
            </a:r>
            <a:r>
              <a:rPr lang="en-US" sz="900" b="0"/>
              <a:t>, Annette Kopp-Schneider</a:t>
            </a:r>
            <a:r>
              <a:rPr lang="en-US" sz="900" b="0" baseline="30000"/>
              <a:t>16</a:t>
            </a:r>
            <a:r>
              <a:rPr lang="en-US" sz="900" b="0"/>
              <a:t>, Matteo S. Carlino</a:t>
            </a:r>
            <a:r>
              <a:rPr lang="en-US" sz="900" b="0" baseline="30000"/>
              <a:t>16,17</a:t>
            </a:r>
            <a:r>
              <a:rPr lang="en-US" sz="900" b="0"/>
              <a:t>, Georgina V. Long</a:t>
            </a:r>
            <a:r>
              <a:rPr lang="en-US" sz="900" b="0" baseline="30000"/>
              <a:t>16,18</a:t>
            </a:r>
            <a:r>
              <a:rPr lang="en-US" sz="900" b="0"/>
              <a:t>, Alexander M. Menzies</a:t>
            </a:r>
            <a:r>
              <a:rPr lang="en-US" sz="900" b="0" baseline="30000"/>
              <a:t>16,18</a:t>
            </a:r>
            <a:r>
              <a:rPr lang="en-US" sz="900" b="0"/>
              <a:t>, Astrid A.M. van der Veldt</a:t>
            </a:r>
            <a:r>
              <a:rPr lang="en-US" sz="900" b="0" baseline="30000"/>
              <a:t>19</a:t>
            </a:r>
            <a:r>
              <a:rPr lang="en-US" sz="900" b="0"/>
              <a:t>, Jan Willem B. de Groot</a:t>
            </a:r>
            <a:r>
              <a:rPr lang="en-US" sz="900" b="0" baseline="30000"/>
              <a:t>20</a:t>
            </a:r>
            <a:r>
              <a:rPr lang="en-US" sz="900" b="0"/>
              <a:t>, Thomas Eigentler</a:t>
            </a:r>
            <a:r>
              <a:rPr lang="en-US" sz="900" b="0" baseline="30000"/>
              <a:t>21</a:t>
            </a:r>
            <a:r>
              <a:rPr lang="en-US" sz="900" b="0"/>
              <a:t>, Marion </a:t>
            </a:r>
            <a:r>
              <a:rPr lang="en-US" sz="900" b="0" err="1"/>
              <a:t>Stevense</a:t>
            </a:r>
            <a:r>
              <a:rPr lang="en-US" sz="900" b="0"/>
              <a:t>-den Boer</a:t>
            </a:r>
            <a:r>
              <a:rPr lang="en-US" sz="900" b="0" baseline="30000"/>
              <a:t>22</a:t>
            </a:r>
            <a:r>
              <a:rPr lang="en-US" sz="900" b="0"/>
              <a:t>, Claudia Pföhler</a:t>
            </a:r>
            <a:r>
              <a:rPr lang="en-US" sz="900" b="0" baseline="30000"/>
              <a:t>23</a:t>
            </a:r>
            <a:r>
              <a:rPr lang="en-US" sz="900" b="0"/>
              <a:t>, Karin Herbschleb</a:t>
            </a:r>
            <a:r>
              <a:rPr lang="en-US" sz="900" b="0" baseline="30000"/>
              <a:t>24</a:t>
            </a:r>
            <a:r>
              <a:rPr lang="en-US" sz="900" b="0"/>
              <a:t>, Jessica C. Hassel</a:t>
            </a:r>
            <a:r>
              <a:rPr lang="en-US" sz="900" b="0" baseline="30000"/>
              <a:t>1</a:t>
            </a:r>
            <a:endParaRPr lang="de-DE" sz="900" b="0"/>
          </a:p>
          <a:p>
            <a:r>
              <a:rPr lang="en-US" sz="900" b="0"/>
              <a:t> </a:t>
            </a:r>
            <a:endParaRPr lang="de-DE" sz="900" b="0"/>
          </a:p>
          <a:p>
            <a:r>
              <a:rPr lang="en-US" sz="700" b="0" baseline="30000"/>
              <a:t>1</a:t>
            </a:r>
            <a:r>
              <a:rPr lang="en-US" sz="700" b="0"/>
              <a:t>Heidelberg University, Medical Faculty Heidelberg, Department of Dermatology and National Center for Tumor Diseases (NCT), NCT Heidelberg, a partnership between DKFZ and University Hospital Heidelberg, Heidelberg, Germany</a:t>
            </a:r>
            <a:r>
              <a:rPr lang="de-DE" sz="700" b="0"/>
              <a:t> </a:t>
            </a:r>
            <a:r>
              <a:rPr lang="en-US" sz="700" b="0" baseline="30000"/>
              <a:t>2</a:t>
            </a:r>
            <a:r>
              <a:rPr lang="en-US" sz="700" b="0"/>
              <a:t>Institute of Medical Informatics, Heidelberg University Hospital, Heidelberg, Germany</a:t>
            </a:r>
            <a:r>
              <a:rPr lang="de-DE" sz="700" b="0"/>
              <a:t> </a:t>
            </a:r>
            <a:r>
              <a:rPr lang="en-US" sz="700" b="0" baseline="30000"/>
              <a:t>3</a:t>
            </a:r>
            <a:r>
              <a:rPr lang="en-US" sz="700" b="0"/>
              <a:t>Medical Oncology, Netherlands Cancer Institute – Antoni van Leeuwenhoek, Amsterdam, The Netherlands</a:t>
            </a:r>
            <a:r>
              <a:rPr lang="de-DE" sz="700" b="0"/>
              <a:t> </a:t>
            </a:r>
            <a:r>
              <a:rPr lang="en-US" sz="700" b="0" baseline="30000"/>
              <a:t>4</a:t>
            </a:r>
            <a:r>
              <a:rPr lang="en-US" sz="700" b="0"/>
              <a:t>Charité – </a:t>
            </a:r>
            <a:r>
              <a:rPr lang="en-US" sz="700" b="0" err="1"/>
              <a:t>Universitätsmedizin</a:t>
            </a:r>
            <a:r>
              <a:rPr lang="en-US" sz="700" b="0"/>
              <a:t> Berlin, corporate member of Freie Universität Berlin and Humboldt-Universität </a:t>
            </a:r>
            <a:r>
              <a:rPr lang="en-US" sz="700" b="0" err="1"/>
              <a:t>zu</a:t>
            </a:r>
            <a:r>
              <a:rPr lang="en-US" sz="700" b="0"/>
              <a:t> Berlin, Department of Dermatology, Venereology and Allergology, Berlin, Germany </a:t>
            </a:r>
            <a:r>
              <a:rPr lang="en-US" sz="700" b="0" baseline="30000"/>
              <a:t>5</a:t>
            </a:r>
            <a:r>
              <a:rPr lang="en-US" sz="700" b="0"/>
              <a:t>Department of Medical Oncology, University Medical Center Utrecht Cancer Center, Utrecht University, Utrecht, The Netherlands</a:t>
            </a:r>
            <a:r>
              <a:rPr lang="de-DE" sz="700" b="0"/>
              <a:t> </a:t>
            </a:r>
            <a:r>
              <a:rPr lang="en-US" sz="700" b="0" baseline="30000"/>
              <a:t>6</a:t>
            </a:r>
            <a:r>
              <a:rPr lang="en-US" sz="700" b="0"/>
              <a:t>Department of Dermatology, University Hospital Essen, University Duisburg-Essen, Essen, Germany and German Cancer Consortium (DKTK), Partner Site Essen/Düsseldorf, and National Center for Tumor Diseases (NCT-West), Campus Essen, Essen, Germany</a:t>
            </a:r>
            <a:r>
              <a:rPr lang="de-DE" sz="700" b="0"/>
              <a:t> </a:t>
            </a:r>
            <a:r>
              <a:rPr lang="en-US" sz="700" b="0" baseline="30000"/>
              <a:t>7</a:t>
            </a:r>
            <a:r>
              <a:rPr lang="en-US" sz="700" b="0"/>
              <a:t>Department of Medicine, Vanderbilt University Medical Center, Nashville, TN, USA</a:t>
            </a:r>
            <a:r>
              <a:rPr lang="de-DE" sz="700" b="0"/>
              <a:t> </a:t>
            </a:r>
            <a:r>
              <a:rPr lang="en-US" sz="700" b="0" baseline="30000"/>
              <a:t>8</a:t>
            </a:r>
            <a:r>
              <a:rPr lang="en-US" sz="700" b="0"/>
              <a:t>Department of Dermatology and Venereology, University of Cologne, Faculty of Medicine and University Hospital Cologne, Cologne, Germany</a:t>
            </a:r>
            <a:r>
              <a:rPr lang="de-DE" sz="700" b="0"/>
              <a:t> </a:t>
            </a:r>
            <a:r>
              <a:rPr lang="en-US" sz="700" b="0" baseline="30000"/>
              <a:t>9</a:t>
            </a:r>
            <a:r>
              <a:rPr lang="en-US" sz="700" b="0"/>
              <a:t>Department of Dermatology and Venereology, Medical Center – University of Freiburg, Faculty of Medicine, University of Freiburg, Germany </a:t>
            </a:r>
            <a:r>
              <a:rPr lang="en-US" sz="700" b="0" baseline="30000"/>
              <a:t>10</a:t>
            </a:r>
            <a:r>
              <a:rPr lang="en-US" sz="700" b="0"/>
              <a:t>Department of Dermatology, Venerology and Allergology, Goethe University Frankfurt, University Hospital, Frankfurt, Germany, and Department of Dermatology, University Hospital Wuerzburg, Wuerzburg, Germany</a:t>
            </a:r>
            <a:r>
              <a:rPr lang="de-DE" sz="700" b="0"/>
              <a:t> </a:t>
            </a:r>
            <a:r>
              <a:rPr lang="en-US" sz="700" b="0" baseline="30000"/>
              <a:t>11</a:t>
            </a:r>
            <a:r>
              <a:rPr lang="en-US" sz="700" b="0"/>
              <a:t>Department of Dermatology, Faculty of Medicine and University Hospital Carl Gustav Carus, </a:t>
            </a:r>
            <a:r>
              <a:rPr lang="en-US" sz="700" b="0" err="1"/>
              <a:t>Technische</a:t>
            </a:r>
            <a:r>
              <a:rPr lang="en-US" sz="700" b="0"/>
              <a:t> Universität Dresden, Dresden, Germany and Skin Cancer Center at the National Center for Tumor Diseases and University Cancer Centre Dresden, Dresden, Germany</a:t>
            </a:r>
            <a:r>
              <a:rPr lang="de-DE" sz="700" b="0"/>
              <a:t> </a:t>
            </a:r>
            <a:r>
              <a:rPr lang="en-US" sz="700" b="0" baseline="30000"/>
              <a:t>12</a:t>
            </a:r>
            <a:r>
              <a:rPr lang="en-US" sz="700" b="0"/>
              <a:t>Department of Dermatology, Johannes Wesling Medical Center Minden, Ruhr University Bochum, Minden, Germany, and Department of Dermatology and Allergy, Skin Cancer Center Hannover, Hannover Medical School, Hannover, Germany</a:t>
            </a:r>
            <a:r>
              <a:rPr lang="de-DE" sz="700" b="0"/>
              <a:t> </a:t>
            </a:r>
            <a:r>
              <a:rPr lang="en-US" sz="700" b="0" baseline="30000"/>
              <a:t>13</a:t>
            </a:r>
            <a:r>
              <a:rPr lang="en-US" sz="700" b="0"/>
              <a:t>Department of Dermatology, University Medical Center Göttingen, Göttingen, Germany</a:t>
            </a:r>
            <a:r>
              <a:rPr lang="de-DE" sz="700" b="0"/>
              <a:t> </a:t>
            </a:r>
            <a:r>
              <a:rPr lang="en-US" sz="700" b="0" baseline="30000"/>
              <a:t>14</a:t>
            </a:r>
            <a:r>
              <a:rPr lang="en-US" sz="700" b="0"/>
              <a:t>University Hospital Hamburg-Eppendorf, Hamburg, Germany</a:t>
            </a:r>
            <a:r>
              <a:rPr lang="de-DE" sz="700" b="0"/>
              <a:t> </a:t>
            </a:r>
            <a:r>
              <a:rPr lang="en-US" sz="700" b="0" baseline="30000"/>
              <a:t>15</a:t>
            </a:r>
            <a:r>
              <a:rPr lang="en-US" sz="700" b="0"/>
              <a:t>German Cancer Research Center DKFZ, Division of Biostatistics, Heidelberg, Germany</a:t>
            </a:r>
            <a:r>
              <a:rPr lang="de-DE" sz="700" b="0"/>
              <a:t> </a:t>
            </a:r>
            <a:r>
              <a:rPr lang="en-US" sz="700" b="0" baseline="30000"/>
              <a:t>16</a:t>
            </a:r>
            <a:r>
              <a:rPr lang="en-US" sz="700" b="0"/>
              <a:t>Melanoma Institute Australia, The University of Sydney</a:t>
            </a:r>
            <a:r>
              <a:rPr lang="de-DE" sz="700" b="0"/>
              <a:t> </a:t>
            </a:r>
            <a:r>
              <a:rPr lang="en-US" sz="700" b="0" baseline="30000"/>
              <a:t>17</a:t>
            </a:r>
            <a:r>
              <a:rPr lang="en-US" sz="700" b="0"/>
              <a:t>Department of Medical Oncology </a:t>
            </a:r>
            <a:r>
              <a:rPr lang="en-US" sz="700" b="0" err="1"/>
              <a:t>Westmead</a:t>
            </a:r>
            <a:r>
              <a:rPr lang="en-US" sz="700" b="0"/>
              <a:t> and Blacktown Hospitals, Sydney, Australia</a:t>
            </a:r>
            <a:r>
              <a:rPr lang="de-DE" sz="700" b="0"/>
              <a:t> </a:t>
            </a:r>
            <a:r>
              <a:rPr lang="en-US" sz="700" b="0" baseline="30000"/>
              <a:t>18</a:t>
            </a:r>
            <a:r>
              <a:rPr lang="en-US" sz="700" b="0"/>
              <a:t>Royal North Shore and Mater Hospitals, Sydney, Australia</a:t>
            </a:r>
            <a:r>
              <a:rPr lang="de-DE" sz="700" b="0"/>
              <a:t> </a:t>
            </a:r>
            <a:r>
              <a:rPr lang="en-US" sz="700" b="0" baseline="30000"/>
              <a:t>19</a:t>
            </a:r>
            <a:r>
              <a:rPr lang="en-US" sz="700" b="0"/>
              <a:t>Department of Medical Oncology and Radiology &amp; Nuclear Medicine,</a:t>
            </a:r>
            <a:r>
              <a:rPr lang="en-US" sz="700" b="0" baseline="30000"/>
              <a:t> </a:t>
            </a:r>
            <a:r>
              <a:rPr lang="en-US" sz="700" b="0"/>
              <a:t>Erasmus MC Cancer Institute, Rotterdam, the Netherlands</a:t>
            </a:r>
            <a:r>
              <a:rPr lang="de-DE" sz="700" b="0"/>
              <a:t> </a:t>
            </a:r>
            <a:r>
              <a:rPr lang="en-US" sz="700" b="0" baseline="30000"/>
              <a:t>20</a:t>
            </a:r>
            <a:r>
              <a:rPr lang="en-US" sz="700" b="0"/>
              <a:t>Medical Oncology, Oncology Center, Isala Zwolle, Zwolle, The Netherlands</a:t>
            </a:r>
            <a:r>
              <a:rPr lang="de-DE" sz="700" b="0"/>
              <a:t> </a:t>
            </a:r>
            <a:r>
              <a:rPr lang="en-US" sz="700" b="0" baseline="30000"/>
              <a:t>21</a:t>
            </a:r>
            <a:r>
              <a:rPr lang="en-US" sz="700" b="0"/>
              <a:t>Department of Dermatology, Center for </a:t>
            </a:r>
            <a:r>
              <a:rPr lang="en-US" sz="700" b="0" err="1"/>
              <a:t>Dermatooncology</a:t>
            </a:r>
            <a:r>
              <a:rPr lang="en-US" sz="700" b="0"/>
              <a:t>, University Medical Center </a:t>
            </a:r>
            <a:r>
              <a:rPr lang="en-US" sz="700" b="0" err="1"/>
              <a:t>Tübingen</a:t>
            </a:r>
            <a:r>
              <a:rPr lang="en-US" sz="700" b="0"/>
              <a:t>, </a:t>
            </a:r>
            <a:r>
              <a:rPr lang="en-US" sz="700" b="0" err="1"/>
              <a:t>Tübingen</a:t>
            </a:r>
            <a:r>
              <a:rPr lang="en-US" sz="700" b="0"/>
              <a:t>, Germany</a:t>
            </a:r>
            <a:r>
              <a:rPr lang="de-DE" sz="700" b="0"/>
              <a:t> </a:t>
            </a:r>
            <a:r>
              <a:rPr lang="en-US" sz="700" b="0" baseline="30000"/>
              <a:t>22</a:t>
            </a:r>
            <a:r>
              <a:rPr lang="en-US" sz="700" b="0"/>
              <a:t>Department of Internal Medicine, </a:t>
            </a:r>
            <a:r>
              <a:rPr lang="en-US" sz="700" b="0" err="1"/>
              <a:t>Amphia</a:t>
            </a:r>
            <a:r>
              <a:rPr lang="en-US" sz="700" b="0"/>
              <a:t> Hospital, Breda, The Netherlands</a:t>
            </a:r>
            <a:r>
              <a:rPr lang="de-DE" sz="700" b="0"/>
              <a:t> </a:t>
            </a:r>
            <a:r>
              <a:rPr lang="en-US" sz="700" b="0" baseline="30000"/>
              <a:t>23</a:t>
            </a:r>
            <a:r>
              <a:rPr lang="en-US" sz="700" b="0"/>
              <a:t>Department of Dermatology, Saarland University Medical Center, Homburg/Saar, Germany</a:t>
            </a:r>
            <a:r>
              <a:rPr lang="de-DE" sz="700" b="0"/>
              <a:t> </a:t>
            </a:r>
            <a:r>
              <a:rPr lang="en-US" sz="700" b="0" baseline="30000"/>
              <a:t>24</a:t>
            </a:r>
            <a:r>
              <a:rPr lang="en-US" sz="700" b="0"/>
              <a:t>Medical Oncology, </a:t>
            </a:r>
            <a:r>
              <a:rPr lang="en-US" sz="700" b="0" err="1"/>
              <a:t>Radboudumc</a:t>
            </a:r>
            <a:r>
              <a:rPr lang="en-US" sz="700" b="0"/>
              <a:t>, Nijmegen, The Netherlands</a:t>
            </a:r>
            <a:endParaRPr lang="de-DE" sz="900" b="0"/>
          </a:p>
        </p:txBody>
      </p:sp>
    </p:spTree>
    <p:extLst>
      <p:ext uri="{BB962C8B-B14F-4D97-AF65-F5344CB8AC3E}">
        <p14:creationId xmlns:p14="http://schemas.microsoft.com/office/powerpoint/2010/main" val="162901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32D761D6-C1E1-432B-ED43-C91849336F4B}"/>
              </a:ext>
            </a:extLst>
          </p:cNvPr>
          <p:cNvSpPr/>
          <p:nvPr/>
        </p:nvSpPr>
        <p:spPr>
          <a:xfrm>
            <a:off x="7439051" y="1240273"/>
            <a:ext cx="4065995" cy="2622806"/>
          </a:xfrm>
          <a:prstGeom prst="roundRect">
            <a:avLst>
              <a:gd name="adj" fmla="val 5710"/>
            </a:avLst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648164-6A1D-7885-085D-B2633AF2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Hintergrund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074CA0-BEA1-BE82-4F21-EC41FB6FF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437" y="1429710"/>
            <a:ext cx="5652366" cy="4826546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de-DE" sz="1800" dirty="0">
                <a:solidFill>
                  <a:schemeClr val="accent6"/>
                </a:solidFill>
              </a:rPr>
              <a:t>Hintergrund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b="0" i="1" dirty="0">
                <a:solidFill>
                  <a:schemeClr val="tx2"/>
                </a:solidFill>
              </a:rPr>
              <a:t>BRAF</a:t>
            </a:r>
            <a:r>
              <a:rPr lang="de-DE" sz="1800" b="0" dirty="0">
                <a:solidFill>
                  <a:schemeClr val="tx2"/>
                </a:solidFill>
              </a:rPr>
              <a:t>-Mutationen sind die häufigsten Treibermutationen beim kutanen Melanom (etwa 40–60 % der Betroffenen)</a:t>
            </a:r>
            <a:r>
              <a:rPr lang="de-DE" sz="1800" b="0" baseline="30000" dirty="0">
                <a:solidFill>
                  <a:schemeClr val="tx2"/>
                </a:solidFill>
              </a:rPr>
              <a:t>1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tx2"/>
                </a:solidFill>
              </a:rPr>
              <a:t>Am häufigsten sind die Mutationen V600E (70–90 %) und V600K (10–30 %)</a:t>
            </a:r>
            <a:r>
              <a:rPr lang="de-DE" sz="1800" b="0" baseline="30000" dirty="0">
                <a:solidFill>
                  <a:schemeClr val="tx2"/>
                </a:solidFill>
              </a:rPr>
              <a:t>1</a:t>
            </a:r>
            <a:r>
              <a:rPr lang="de-DE" sz="1800" b="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tx2"/>
                </a:solidFill>
              </a:rPr>
              <a:t>Zielgerichtete Therapie mit BRAF/MEK-Inhibitoren stellen die Routine-Therapie beim metastasierten Melanom mit einer </a:t>
            </a:r>
            <a:r>
              <a:rPr lang="de-DE" sz="1800" b="0" i="1" dirty="0">
                <a:solidFill>
                  <a:schemeClr val="tx2"/>
                </a:solidFill>
              </a:rPr>
              <a:t>BRAF</a:t>
            </a:r>
            <a:r>
              <a:rPr lang="de-DE" sz="1800" b="0" dirty="0">
                <a:solidFill>
                  <a:schemeClr val="tx2"/>
                </a:solidFill>
              </a:rPr>
              <a:t>-V600E/K-Mutation im Stadium III und IV dar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tx2"/>
                </a:solidFill>
              </a:rPr>
              <a:t>Das Therapieansprechen kann sich bei selteneren Mutationen von der </a:t>
            </a:r>
            <a:r>
              <a:rPr lang="de-DE" sz="1800" b="0" i="1" dirty="0">
                <a:solidFill>
                  <a:schemeClr val="tx2"/>
                </a:solidFill>
              </a:rPr>
              <a:t>BRAF-</a:t>
            </a:r>
            <a:r>
              <a:rPr lang="de-DE" sz="1800" b="0" dirty="0">
                <a:solidFill>
                  <a:schemeClr val="tx2"/>
                </a:solidFill>
              </a:rPr>
              <a:t>V600E-Mutation unterscheiden</a:t>
            </a:r>
            <a:r>
              <a:rPr lang="de-DE" sz="1800" b="0" baseline="30000" dirty="0">
                <a:solidFill>
                  <a:schemeClr val="tx2"/>
                </a:solidFill>
              </a:rPr>
              <a:t>2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tx2"/>
                </a:solidFill>
              </a:rPr>
              <a:t>Für sehr seltene aktivierende </a:t>
            </a:r>
            <a:r>
              <a:rPr lang="de-DE" sz="1800" b="0" i="1" dirty="0">
                <a:solidFill>
                  <a:schemeClr val="tx2"/>
                </a:solidFill>
              </a:rPr>
              <a:t>BRAF</a:t>
            </a:r>
            <a:r>
              <a:rPr lang="de-DE" sz="1800" b="0" dirty="0">
                <a:solidFill>
                  <a:schemeClr val="tx2"/>
                </a:solidFill>
              </a:rPr>
              <a:t>-Mutationen existieren wenig Daten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800" b="0" dirty="0">
              <a:solidFill>
                <a:schemeClr val="accent1"/>
              </a:solidFill>
            </a:endParaRPr>
          </a:p>
        </p:txBody>
      </p:sp>
      <p:pic>
        <p:nvPicPr>
          <p:cNvPr id="4" name="Grafik 3" descr="Ein Bild, das Grafiken, Kreis, Schrift, Logo enthält.&#10;&#10;KI-generierte Inhalte können fehlerhaft sein.">
            <a:extLst>
              <a:ext uri="{FF2B5EF4-FFF2-40B4-BE49-F238E27FC236}">
                <a16:creationId xmlns:a16="http://schemas.microsoft.com/office/drawing/2014/main" id="{C714C730-2357-090A-EBFC-5F67005E3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376364"/>
            <a:ext cx="720000" cy="720000"/>
          </a:xfrm>
          <a:prstGeom prst="rect">
            <a:avLst/>
          </a:prstGeom>
        </p:spPr>
      </p:pic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C446E5F9-95AA-43BA-86AE-4F16E0375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8" y="5949602"/>
            <a:ext cx="9267825" cy="587375"/>
          </a:xfrm>
        </p:spPr>
        <p:txBody>
          <a:bodyPr/>
          <a:lstStyle/>
          <a:p>
            <a:r>
              <a:rPr lang="de-DE" b="1"/>
              <a:t>BRAF </a:t>
            </a:r>
            <a:r>
              <a:rPr lang="de-DE"/>
              <a:t>Serin/Threonin-Kinase B-</a:t>
            </a:r>
            <a:r>
              <a:rPr lang="de-DE" err="1"/>
              <a:t>Raf</a:t>
            </a:r>
            <a:r>
              <a:rPr lang="de-DE"/>
              <a:t>. </a:t>
            </a:r>
            <a:r>
              <a:rPr lang="de-DE" b="1"/>
              <a:t>CRAF</a:t>
            </a:r>
            <a:r>
              <a:rPr lang="de-DE"/>
              <a:t> Serin/Threonin-Kinase C-</a:t>
            </a:r>
            <a:r>
              <a:rPr lang="de-DE" err="1"/>
              <a:t>Raf</a:t>
            </a:r>
            <a:r>
              <a:rPr lang="de-DE"/>
              <a:t>. </a:t>
            </a:r>
            <a:r>
              <a:rPr lang="de-DE" b="1"/>
              <a:t>ERK</a:t>
            </a:r>
            <a:r>
              <a:rPr lang="de-DE"/>
              <a:t> </a:t>
            </a:r>
            <a:r>
              <a:rPr lang="de-DE" i="1" err="1"/>
              <a:t>Extracellular</a:t>
            </a:r>
            <a:r>
              <a:rPr lang="de-DE" i="1"/>
              <a:t> Signal-</a:t>
            </a:r>
            <a:r>
              <a:rPr lang="de-DE" i="1" err="1"/>
              <a:t>Regulated</a:t>
            </a:r>
            <a:r>
              <a:rPr lang="de-DE" i="1"/>
              <a:t> </a:t>
            </a:r>
            <a:r>
              <a:rPr lang="de-DE" i="1" err="1"/>
              <a:t>Kinases</a:t>
            </a:r>
            <a:r>
              <a:rPr lang="de-DE"/>
              <a:t>. </a:t>
            </a:r>
            <a:r>
              <a:rPr lang="de-DE" b="1"/>
              <a:t>MEK</a:t>
            </a:r>
            <a:r>
              <a:rPr lang="de-DE"/>
              <a:t> </a:t>
            </a:r>
            <a:r>
              <a:rPr lang="de-DE" err="1"/>
              <a:t>Mitogen</a:t>
            </a:r>
            <a:r>
              <a:rPr lang="de-DE"/>
              <a:t>-aktivierte Proteinkinase-Kinase. </a:t>
            </a:r>
            <a:r>
              <a:rPr lang="de-DE" b="1"/>
              <a:t>MUT</a:t>
            </a:r>
            <a:r>
              <a:rPr lang="de-DE"/>
              <a:t> Mutiert. </a:t>
            </a:r>
            <a:r>
              <a:rPr lang="de-DE" b="1"/>
              <a:t>RAS</a:t>
            </a:r>
            <a:r>
              <a:rPr lang="de-DE"/>
              <a:t> G-Protein </a:t>
            </a:r>
            <a:r>
              <a:rPr lang="de-DE" i="1"/>
              <a:t>Rat </a:t>
            </a:r>
            <a:r>
              <a:rPr lang="de-DE" i="1" err="1"/>
              <a:t>Sarcoma</a:t>
            </a:r>
            <a:r>
              <a:rPr lang="de-DE"/>
              <a:t>. </a:t>
            </a:r>
            <a:r>
              <a:rPr lang="de-DE" b="1"/>
              <a:t>WT </a:t>
            </a:r>
            <a:r>
              <a:rPr lang="de-DE"/>
              <a:t>Wildtyp.</a:t>
            </a:r>
          </a:p>
          <a:p>
            <a:r>
              <a:rPr lang="en-US" b="1"/>
              <a:t>1</a:t>
            </a:r>
            <a:r>
              <a:rPr lang="en-US"/>
              <a:t> Kong BY, et al. Melanoma Manag. 2016;3(1):33-45. </a:t>
            </a:r>
            <a:r>
              <a:rPr lang="en-US" b="1"/>
              <a:t>2</a:t>
            </a:r>
            <a:r>
              <a:rPr lang="en-US"/>
              <a:t> Long GV, et al. N Engl J Med 2024;391:1709-1720. </a:t>
            </a:r>
            <a:r>
              <a:rPr lang="en-US" b="1"/>
              <a:t>3 </a:t>
            </a:r>
            <a:r>
              <a:rPr lang="en-US"/>
              <a:t>Roa P, et al. Cancers (Basel). 2024:1215. </a:t>
            </a:r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73E8C3-D1F6-463E-8726-CEA51A114C73}"/>
              </a:ext>
            </a:extLst>
          </p:cNvPr>
          <p:cNvSpPr txBox="1"/>
          <p:nvPr/>
        </p:nvSpPr>
        <p:spPr>
          <a:xfrm>
            <a:off x="7336191" y="3987536"/>
            <a:ext cx="153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b="1" dirty="0">
                <a:solidFill>
                  <a:schemeClr val="accent1"/>
                </a:solidFill>
              </a:rPr>
              <a:t>Häufigste Mutationen:</a:t>
            </a:r>
          </a:p>
          <a:p>
            <a:pPr algn="ctr"/>
            <a:r>
              <a:rPr lang="de-DE" sz="1000" b="1" dirty="0">
                <a:solidFill>
                  <a:schemeClr val="accent1"/>
                </a:solidFill>
              </a:rPr>
              <a:t>V600E/K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A62B9D-116E-0D34-9C07-ED7E7CA4C6CA}"/>
              </a:ext>
            </a:extLst>
          </p:cNvPr>
          <p:cNvSpPr txBox="1"/>
          <p:nvPr/>
        </p:nvSpPr>
        <p:spPr>
          <a:xfrm>
            <a:off x="9361845" y="398753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accent1"/>
                </a:solidFill>
              </a:rPr>
              <a:t>Seltene aktivierende </a:t>
            </a:r>
          </a:p>
          <a:p>
            <a:r>
              <a:rPr lang="de-DE" sz="1000" b="1" dirty="0">
                <a:solidFill>
                  <a:schemeClr val="accent1"/>
                </a:solidFill>
              </a:rPr>
              <a:t>Non-V600-Mutationen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73F7827-2765-0B8C-0717-CF4484A4D46B}"/>
              </a:ext>
            </a:extLst>
          </p:cNvPr>
          <p:cNvSpPr txBox="1"/>
          <p:nvPr/>
        </p:nvSpPr>
        <p:spPr>
          <a:xfrm>
            <a:off x="7407561" y="4473138"/>
            <a:ext cx="1531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>
                <a:solidFill>
                  <a:schemeClr val="accent1"/>
                </a:solidFill>
              </a:rPr>
              <a:t>Abbildung modifiziert nach </a:t>
            </a:r>
          </a:p>
          <a:p>
            <a:r>
              <a:rPr lang="de-DE" sz="800">
                <a:solidFill>
                  <a:schemeClr val="accent1"/>
                </a:solidFill>
              </a:rPr>
              <a:t>Roa P, et al. Cancers 2024</a:t>
            </a:r>
            <a:r>
              <a:rPr lang="de-DE" sz="800" baseline="30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AC19B9-E870-89FB-F488-5DC6CF05D3DB}"/>
              </a:ext>
            </a:extLst>
          </p:cNvPr>
          <p:cNvSpPr txBox="1"/>
          <p:nvPr/>
        </p:nvSpPr>
        <p:spPr>
          <a:xfrm>
            <a:off x="7716829" y="911921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1"/>
                </a:solidFill>
              </a:rPr>
              <a:t>Klasse 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877C95-8FD1-B49A-E370-F53AD935159B}"/>
              </a:ext>
            </a:extLst>
          </p:cNvPr>
          <p:cNvSpPr txBox="1"/>
          <p:nvPr/>
        </p:nvSpPr>
        <p:spPr>
          <a:xfrm>
            <a:off x="9041200" y="911921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1"/>
                </a:solidFill>
              </a:rPr>
              <a:t>Klasse II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F83F10D-7E69-579E-5544-E3FC317346C9}"/>
              </a:ext>
            </a:extLst>
          </p:cNvPr>
          <p:cNvSpPr txBox="1"/>
          <p:nvPr/>
        </p:nvSpPr>
        <p:spPr>
          <a:xfrm>
            <a:off x="10408852" y="911921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1"/>
                </a:solidFill>
              </a:rPr>
              <a:t>Klasse III</a:t>
            </a:r>
          </a:p>
        </p:txBody>
      </p: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F826FBD6-8854-E44B-3CC2-96EE4386BE81}"/>
              </a:ext>
            </a:extLst>
          </p:cNvPr>
          <p:cNvSpPr/>
          <p:nvPr/>
        </p:nvSpPr>
        <p:spPr>
          <a:xfrm rot="5400000">
            <a:off x="8043642" y="3354285"/>
            <a:ext cx="117622" cy="1177928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8E43E20A-ADF5-E233-0344-B95FB702B509}"/>
              </a:ext>
            </a:extLst>
          </p:cNvPr>
          <p:cNvSpPr/>
          <p:nvPr/>
        </p:nvSpPr>
        <p:spPr>
          <a:xfrm rot="5400000">
            <a:off x="10071025" y="2643838"/>
            <a:ext cx="117623" cy="2619374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DEBD01A-93A0-1797-0DE6-47471F187B08}"/>
              </a:ext>
            </a:extLst>
          </p:cNvPr>
          <p:cNvCxnSpPr>
            <a:cxnSpLocks/>
          </p:cNvCxnSpPr>
          <p:nvPr/>
        </p:nvCxnSpPr>
        <p:spPr>
          <a:xfrm>
            <a:off x="8761491" y="1326382"/>
            <a:ext cx="0" cy="244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24AB2E30-AED2-24C3-8C27-72C22843D546}"/>
              </a:ext>
            </a:extLst>
          </p:cNvPr>
          <p:cNvCxnSpPr>
            <a:cxnSpLocks/>
          </p:cNvCxnSpPr>
          <p:nvPr/>
        </p:nvCxnSpPr>
        <p:spPr>
          <a:xfrm>
            <a:off x="10129144" y="1326382"/>
            <a:ext cx="0" cy="244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ED7B62EA-E608-0810-BAD2-7B752988E914}"/>
              </a:ext>
            </a:extLst>
          </p:cNvPr>
          <p:cNvCxnSpPr>
            <a:cxnSpLocks/>
          </p:cNvCxnSpPr>
          <p:nvPr/>
        </p:nvCxnSpPr>
        <p:spPr>
          <a:xfrm>
            <a:off x="10798159" y="3269775"/>
            <a:ext cx="0" cy="23860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791BFFD9-9159-4BD9-8D36-6ED38022E939}"/>
              </a:ext>
            </a:extLst>
          </p:cNvPr>
          <p:cNvSpPr txBox="1"/>
          <p:nvPr/>
        </p:nvSpPr>
        <p:spPr>
          <a:xfrm>
            <a:off x="8758443" y="1493051"/>
            <a:ext cx="813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RAS- </a:t>
            </a:r>
            <a:br>
              <a:rPr lang="de-DE" sz="900">
                <a:solidFill>
                  <a:schemeClr val="accent2">
                    <a:lumMod val="50000"/>
                  </a:schemeClr>
                </a:solidFill>
                <a:latin typeface="Arial" panose="020B0604020202020204"/>
              </a:rPr>
            </a:br>
            <a:r>
              <a:rPr lang="de-DE" sz="900">
                <a:solidFill>
                  <a:schemeClr val="accent2">
                    <a:lumMod val="50000"/>
                  </a:schemeClr>
                </a:solidFill>
                <a:latin typeface="Arial" panose="020B0604020202020204"/>
              </a:rPr>
              <a:t>unabhängig</a:t>
            </a:r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9352371D-6089-856E-2D18-7F7D14D8A4DC}"/>
              </a:ext>
            </a:extLst>
          </p:cNvPr>
          <p:cNvGrpSpPr/>
          <p:nvPr/>
        </p:nvGrpSpPr>
        <p:grpSpPr>
          <a:xfrm>
            <a:off x="8831672" y="1312549"/>
            <a:ext cx="1288640" cy="2455522"/>
            <a:chOff x="8831672" y="1312549"/>
            <a:chExt cx="1288640" cy="2455522"/>
          </a:xfrm>
        </p:grpSpPr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8778A72C-E8A7-A8E4-AB1A-AD17EBC1FF09}"/>
                </a:ext>
              </a:extLst>
            </p:cNvPr>
            <p:cNvGrpSpPr/>
            <p:nvPr/>
          </p:nvGrpSpPr>
          <p:grpSpPr>
            <a:xfrm>
              <a:off x="8842800" y="1851669"/>
              <a:ext cx="1228585" cy="850791"/>
              <a:chOff x="8976786" y="1807219"/>
              <a:chExt cx="1011189" cy="700245"/>
            </a:xfrm>
          </p:grpSpPr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8A65387F-5D8F-FF37-250B-7FB7A9FBC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02091" y="1807219"/>
                <a:ext cx="485884" cy="700245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6CDBAB62-067F-931E-9469-955933056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8976786" y="1807219"/>
                <a:ext cx="485884" cy="700245"/>
              </a:xfrm>
              <a:prstGeom prst="rect">
                <a:avLst/>
              </a:prstGeom>
            </p:spPr>
          </p:pic>
        </p:grpSp>
        <p:sp>
          <p:nvSpPr>
            <p:cNvPr id="61" name="Rechteck: abgerundete Ecken 60">
              <a:extLst>
                <a:ext uri="{FF2B5EF4-FFF2-40B4-BE49-F238E27FC236}">
                  <a16:creationId xmlns:a16="http://schemas.microsoft.com/office/drawing/2014/main" id="{5CDC965F-3C06-8AB7-8513-FC34D5108179}"/>
                </a:ext>
              </a:extLst>
            </p:cNvPr>
            <p:cNvSpPr/>
            <p:nvPr/>
          </p:nvSpPr>
          <p:spPr>
            <a:xfrm>
              <a:off x="9167694" y="3008963"/>
              <a:ext cx="612000" cy="216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>
                  <a:solidFill>
                    <a:schemeClr val="tx1"/>
                  </a:solidFill>
                </a:rPr>
                <a:t>MEK</a:t>
              </a:r>
            </a:p>
          </p:txBody>
        </p:sp>
        <p:sp>
          <p:nvSpPr>
            <p:cNvPr id="62" name="Rechteck: abgerundete Ecken 61">
              <a:extLst>
                <a:ext uri="{FF2B5EF4-FFF2-40B4-BE49-F238E27FC236}">
                  <a16:creationId xmlns:a16="http://schemas.microsoft.com/office/drawing/2014/main" id="{B5DA23B7-573A-D43D-B82F-19908A9D4E37}"/>
                </a:ext>
              </a:extLst>
            </p:cNvPr>
            <p:cNvSpPr/>
            <p:nvPr/>
          </p:nvSpPr>
          <p:spPr>
            <a:xfrm>
              <a:off x="9167694" y="3552071"/>
              <a:ext cx="612000" cy="2160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>
                  <a:solidFill>
                    <a:schemeClr val="tx1"/>
                  </a:solidFill>
                </a:rPr>
                <a:t>ERK</a:t>
              </a:r>
            </a:p>
          </p:txBody>
        </p:sp>
        <p:sp>
          <p:nvSpPr>
            <p:cNvPr id="63" name="Rechteck: abgerundete Ecken 62">
              <a:extLst>
                <a:ext uri="{FF2B5EF4-FFF2-40B4-BE49-F238E27FC236}">
                  <a16:creationId xmlns:a16="http://schemas.microsoft.com/office/drawing/2014/main" id="{44A5E994-868C-0F3C-89C0-32687D3DEB93}"/>
                </a:ext>
              </a:extLst>
            </p:cNvPr>
            <p:cNvSpPr/>
            <p:nvPr/>
          </p:nvSpPr>
          <p:spPr>
            <a:xfrm>
              <a:off x="9159328" y="1312549"/>
              <a:ext cx="900000" cy="2234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de-DE" sz="1200">
                  <a:solidFill>
                    <a:schemeClr val="bg1"/>
                  </a:solidFill>
                </a:rPr>
                <a:t>RAS (WT)</a:t>
              </a:r>
            </a:p>
          </p:txBody>
        </p: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859A80FE-F152-F72E-0A87-C3CF3F801E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6070" y="1564550"/>
              <a:ext cx="186222" cy="33133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feil: nach rechts 64">
              <a:extLst>
                <a:ext uri="{FF2B5EF4-FFF2-40B4-BE49-F238E27FC236}">
                  <a16:creationId xmlns:a16="http://schemas.microsoft.com/office/drawing/2014/main" id="{A89022A8-DA9E-ECB8-72E6-DD70463CF084}"/>
                </a:ext>
              </a:extLst>
            </p:cNvPr>
            <p:cNvSpPr/>
            <p:nvPr/>
          </p:nvSpPr>
          <p:spPr>
            <a:xfrm rot="5400000">
              <a:off x="9354952" y="3244517"/>
              <a:ext cx="237484" cy="288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Pfeil: nach rechts 65">
              <a:extLst>
                <a:ext uri="{FF2B5EF4-FFF2-40B4-BE49-F238E27FC236}">
                  <a16:creationId xmlns:a16="http://schemas.microsoft.com/office/drawing/2014/main" id="{E8C5E56D-674F-BC33-B223-EDA4AE2E3C01}"/>
                </a:ext>
              </a:extLst>
            </p:cNvPr>
            <p:cNvSpPr/>
            <p:nvPr/>
          </p:nvSpPr>
          <p:spPr>
            <a:xfrm rot="5400000">
              <a:off x="9354952" y="2701409"/>
              <a:ext cx="237484" cy="288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4C51DE39-E510-5001-9F00-A9ED1FDAED85}"/>
                </a:ext>
              </a:extLst>
            </p:cNvPr>
            <p:cNvGrpSpPr/>
            <p:nvPr/>
          </p:nvGrpSpPr>
          <p:grpSpPr>
            <a:xfrm rot="18900000">
              <a:off x="9511063" y="1598593"/>
              <a:ext cx="188385" cy="188385"/>
              <a:chOff x="11610950" y="361950"/>
              <a:chExt cx="108000" cy="108000"/>
            </a:xfrm>
          </p:grpSpPr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247E43DF-A2A2-6C6C-2E6E-22FC6DD3C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64950" y="361950"/>
                <a:ext cx="0" cy="108000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D079C31B-3C08-6306-80A8-75F417207A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10950" y="415950"/>
                <a:ext cx="108000" cy="0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8C4F0BCD-8AB8-DF1C-C028-2CC6DA5C6EFE}"/>
                </a:ext>
              </a:extLst>
            </p:cNvPr>
            <p:cNvSpPr txBox="1"/>
            <p:nvPr/>
          </p:nvSpPr>
          <p:spPr>
            <a:xfrm>
              <a:off x="9379095" y="1863135"/>
              <a:ext cx="74121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BRAF</a:t>
              </a:r>
              <a:br>
                <a:rPr kumimoji="0" lang="de-DE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de-DE" sz="1100">
                  <a:solidFill>
                    <a:schemeClr val="bg1"/>
                  </a:solidFill>
                  <a:latin typeface="Arial" panose="020B0604020202020204"/>
                </a:rPr>
                <a:t>MUT</a:t>
              </a:r>
              <a:r>
                <a:rPr kumimoji="0" lang="de-DE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F044484B-FF82-F5AB-685E-5E8631DBBC45}"/>
                </a:ext>
              </a:extLst>
            </p:cNvPr>
            <p:cNvSpPr txBox="1"/>
            <p:nvPr/>
          </p:nvSpPr>
          <p:spPr>
            <a:xfrm>
              <a:off x="8831672" y="1859195"/>
              <a:ext cx="6700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BRAF/</a:t>
              </a:r>
              <a:br>
                <a:rPr lang="de-DE" sz="1100" b="1">
                  <a:solidFill>
                    <a:schemeClr val="bg1"/>
                  </a:solidFill>
                  <a:latin typeface="Arial" panose="020B0604020202020204"/>
                </a:rPr>
              </a:br>
              <a:r>
                <a:rPr lang="de-DE" sz="1100" b="1">
                  <a:solidFill>
                    <a:schemeClr val="bg1"/>
                  </a:solidFill>
                  <a:latin typeface="Arial" panose="020B0604020202020204"/>
                </a:rPr>
                <a:t>CRAF</a:t>
              </a:r>
              <a:endParaRPr kumimoji="0" lang="de-DE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EE71E606-81F0-92DD-F91B-CF73141E10B6}"/>
                </a:ext>
              </a:extLst>
            </p:cNvPr>
            <p:cNvSpPr txBox="1"/>
            <p:nvPr/>
          </p:nvSpPr>
          <p:spPr>
            <a:xfrm>
              <a:off x="9507723" y="2371353"/>
              <a:ext cx="43681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dirty="0">
                  <a:solidFill>
                    <a:schemeClr val="bg1"/>
                  </a:solidFill>
                  <a:latin typeface="Arial" panose="020B0604020202020204"/>
                </a:rPr>
                <a:t>Non-</a:t>
              </a:r>
              <a:b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V600</a:t>
              </a:r>
            </a:p>
          </p:txBody>
        </p:sp>
      </p:grp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B2395BE8-7714-A880-A4E2-743C86A50181}"/>
              </a:ext>
            </a:extLst>
          </p:cNvPr>
          <p:cNvSpPr/>
          <p:nvPr/>
        </p:nvSpPr>
        <p:spPr>
          <a:xfrm>
            <a:off x="7808794" y="3008963"/>
            <a:ext cx="612000" cy="21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MEK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4972D82C-242F-B7A4-2A63-7108D1A0900F}"/>
              </a:ext>
            </a:extLst>
          </p:cNvPr>
          <p:cNvSpPr/>
          <p:nvPr/>
        </p:nvSpPr>
        <p:spPr>
          <a:xfrm>
            <a:off x="7808794" y="3552071"/>
            <a:ext cx="612000" cy="2160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ERK</a:t>
            </a:r>
          </a:p>
        </p:txBody>
      </p:sp>
      <p:sp>
        <p:nvSpPr>
          <p:cNvPr id="83" name="Rechteck: abgerundete Ecken 82">
            <a:extLst>
              <a:ext uri="{FF2B5EF4-FFF2-40B4-BE49-F238E27FC236}">
                <a16:creationId xmlns:a16="http://schemas.microsoft.com/office/drawing/2014/main" id="{5A620676-54E2-EF9D-5FEE-A14737127E5F}"/>
              </a:ext>
            </a:extLst>
          </p:cNvPr>
          <p:cNvSpPr/>
          <p:nvPr/>
        </p:nvSpPr>
        <p:spPr>
          <a:xfrm>
            <a:off x="7859184" y="1312549"/>
            <a:ext cx="841244" cy="23064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>
                <a:solidFill>
                  <a:schemeClr val="bg1"/>
                </a:solidFill>
              </a:rPr>
              <a:t>RAS (WT)</a:t>
            </a:r>
          </a:p>
        </p:txBody>
      </p:sp>
      <p:cxnSp>
        <p:nvCxnSpPr>
          <p:cNvPr id="84" name="Gerade Verbindung mit Pfeil 83">
            <a:extLst>
              <a:ext uri="{FF2B5EF4-FFF2-40B4-BE49-F238E27FC236}">
                <a16:creationId xmlns:a16="http://schemas.microsoft.com/office/drawing/2014/main" id="{BA9C2DC1-563A-8212-5D07-ECC01FE657F9}"/>
              </a:ext>
            </a:extLst>
          </p:cNvPr>
          <p:cNvCxnSpPr>
            <a:cxnSpLocks/>
          </p:cNvCxnSpPr>
          <p:nvPr/>
        </p:nvCxnSpPr>
        <p:spPr>
          <a:xfrm flipH="1">
            <a:off x="8190241" y="1564550"/>
            <a:ext cx="133151" cy="27050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feil: nach rechts 84">
            <a:extLst>
              <a:ext uri="{FF2B5EF4-FFF2-40B4-BE49-F238E27FC236}">
                <a16:creationId xmlns:a16="http://schemas.microsoft.com/office/drawing/2014/main" id="{5E321427-F19C-9346-2D5B-0D08ED99E4B5}"/>
              </a:ext>
            </a:extLst>
          </p:cNvPr>
          <p:cNvSpPr/>
          <p:nvPr/>
        </p:nvSpPr>
        <p:spPr>
          <a:xfrm rot="5400000">
            <a:off x="7996052" y="3244517"/>
            <a:ext cx="237484" cy="288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Pfeil: nach rechts 85">
            <a:extLst>
              <a:ext uri="{FF2B5EF4-FFF2-40B4-BE49-F238E27FC236}">
                <a16:creationId xmlns:a16="http://schemas.microsoft.com/office/drawing/2014/main" id="{FB82D11C-FDA6-1270-893C-A8719F6A56E2}"/>
              </a:ext>
            </a:extLst>
          </p:cNvPr>
          <p:cNvSpPr/>
          <p:nvPr/>
        </p:nvSpPr>
        <p:spPr>
          <a:xfrm rot="5400000">
            <a:off x="7996052" y="2701409"/>
            <a:ext cx="237484" cy="288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CDEC8D6-6D7C-2A7F-33CC-BA91E9741FD0}"/>
              </a:ext>
            </a:extLst>
          </p:cNvPr>
          <p:cNvGrpSpPr/>
          <p:nvPr/>
        </p:nvGrpSpPr>
        <p:grpSpPr>
          <a:xfrm rot="18900000">
            <a:off x="8175978" y="1570015"/>
            <a:ext cx="188385" cy="188385"/>
            <a:chOff x="11610950" y="361950"/>
            <a:chExt cx="108000" cy="1080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8201B913-A198-9616-90D9-F521D8B732FB}"/>
                </a:ext>
              </a:extLst>
            </p:cNvPr>
            <p:cNvCxnSpPr>
              <a:cxnSpLocks/>
            </p:cNvCxnSpPr>
            <p:nvPr/>
          </p:nvCxnSpPr>
          <p:spPr>
            <a:xfrm>
              <a:off x="11664950" y="361950"/>
              <a:ext cx="0" cy="10800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A2973E5A-0CC7-1A25-2F86-1BC62E6969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0950" y="415950"/>
              <a:ext cx="108000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4217F31C-3F58-3F77-CD55-F8A8F20A3842}"/>
              </a:ext>
            </a:extLst>
          </p:cNvPr>
          <p:cNvGrpSpPr/>
          <p:nvPr/>
        </p:nvGrpSpPr>
        <p:grpSpPr>
          <a:xfrm>
            <a:off x="7757238" y="1851669"/>
            <a:ext cx="741217" cy="857236"/>
            <a:chOff x="8020195" y="1851669"/>
            <a:chExt cx="741217" cy="857236"/>
          </a:xfrm>
        </p:grpSpPr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C9F24950-9007-A57E-711D-58AAF69E8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22141" y="1851669"/>
              <a:ext cx="590344" cy="850791"/>
            </a:xfrm>
            <a:prstGeom prst="rect">
              <a:avLst/>
            </a:prstGeom>
          </p:spPr>
        </p:pic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8DFBDD37-7139-755E-963E-CC10A15B9CB8}"/>
                </a:ext>
              </a:extLst>
            </p:cNvPr>
            <p:cNvSpPr txBox="1"/>
            <p:nvPr/>
          </p:nvSpPr>
          <p:spPr>
            <a:xfrm>
              <a:off x="8020195" y="1863135"/>
              <a:ext cx="74121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BRAF</a:t>
              </a:r>
              <a:br>
                <a:rPr kumimoji="0" lang="de-DE" sz="1100" b="1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de-DE" sz="1100">
                  <a:solidFill>
                    <a:schemeClr val="bg1"/>
                  </a:solidFill>
                  <a:latin typeface="Arial" panose="020B0604020202020204"/>
                </a:rPr>
                <a:t>MUT</a:t>
              </a:r>
              <a:r>
                <a:rPr kumimoji="0" lang="de-DE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4EA57AB9-4E18-2D95-AD27-3F4BAA4F6C2C}"/>
                </a:ext>
              </a:extLst>
            </p:cNvPr>
            <p:cNvSpPr txBox="1"/>
            <p:nvPr/>
          </p:nvSpPr>
          <p:spPr>
            <a:xfrm>
              <a:off x="8148397" y="2370351"/>
              <a:ext cx="43681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dirty="0">
                  <a:solidFill>
                    <a:schemeClr val="bg1"/>
                  </a:solidFill>
                  <a:latin typeface="Arial" panose="020B0604020202020204"/>
                </a:rPr>
                <a:t>Non-</a:t>
              </a:r>
              <a:b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V600</a:t>
              </a:r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861030A1-07D7-B0A9-66CB-393488F299CD}"/>
              </a:ext>
            </a:extLst>
          </p:cNvPr>
          <p:cNvGrpSpPr/>
          <p:nvPr/>
        </p:nvGrpSpPr>
        <p:grpSpPr>
          <a:xfrm>
            <a:off x="10176300" y="1851669"/>
            <a:ext cx="1228585" cy="850791"/>
            <a:chOff x="8976786" y="1807219"/>
            <a:chExt cx="1011189" cy="700245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CF56A164-71A1-4EDF-EE24-87BBD8227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02091" y="1807219"/>
              <a:ext cx="485884" cy="700245"/>
            </a:xfrm>
            <a:prstGeom prst="rect">
              <a:avLst/>
            </a:prstGeom>
          </p:spPr>
        </p:pic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6579ACA9-24C1-299F-BD2B-20A0334F6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8976786" y="1807219"/>
              <a:ext cx="485884" cy="700245"/>
            </a:xfrm>
            <a:prstGeom prst="rect">
              <a:avLst/>
            </a:prstGeom>
          </p:spPr>
        </p:pic>
      </p:grpSp>
      <p:sp>
        <p:nvSpPr>
          <p:cNvPr id="101" name="Rechteck: abgerundete Ecken 100">
            <a:extLst>
              <a:ext uri="{FF2B5EF4-FFF2-40B4-BE49-F238E27FC236}">
                <a16:creationId xmlns:a16="http://schemas.microsoft.com/office/drawing/2014/main" id="{B43E4579-6D43-0AA0-A391-299E02E6AD6A}"/>
              </a:ext>
            </a:extLst>
          </p:cNvPr>
          <p:cNvSpPr/>
          <p:nvPr/>
        </p:nvSpPr>
        <p:spPr>
          <a:xfrm>
            <a:off x="10501194" y="3008963"/>
            <a:ext cx="612000" cy="21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MEK</a:t>
            </a:r>
          </a:p>
        </p:txBody>
      </p:sp>
      <p:sp>
        <p:nvSpPr>
          <p:cNvPr id="102" name="Rechteck: abgerundete Ecken 101">
            <a:extLst>
              <a:ext uri="{FF2B5EF4-FFF2-40B4-BE49-F238E27FC236}">
                <a16:creationId xmlns:a16="http://schemas.microsoft.com/office/drawing/2014/main" id="{AC12F185-2282-C2E5-B3A0-BC0F9E27A825}"/>
              </a:ext>
            </a:extLst>
          </p:cNvPr>
          <p:cNvSpPr/>
          <p:nvPr/>
        </p:nvSpPr>
        <p:spPr>
          <a:xfrm>
            <a:off x="10501194" y="3552071"/>
            <a:ext cx="612000" cy="2160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ERK</a:t>
            </a:r>
          </a:p>
        </p:txBody>
      </p:sp>
      <p:sp>
        <p:nvSpPr>
          <p:cNvPr id="103" name="Rechteck: abgerundete Ecken 102">
            <a:extLst>
              <a:ext uri="{FF2B5EF4-FFF2-40B4-BE49-F238E27FC236}">
                <a16:creationId xmlns:a16="http://schemas.microsoft.com/office/drawing/2014/main" id="{BA1D72A7-BD2C-91C3-8395-7DCAD6D6442D}"/>
              </a:ext>
            </a:extLst>
          </p:cNvPr>
          <p:cNvSpPr/>
          <p:nvPr/>
        </p:nvSpPr>
        <p:spPr>
          <a:xfrm>
            <a:off x="10555108" y="1312550"/>
            <a:ext cx="900000" cy="21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>
                <a:solidFill>
                  <a:schemeClr val="bg1"/>
                </a:solidFill>
              </a:rPr>
              <a:t>RAS (MUT)</a:t>
            </a:r>
          </a:p>
        </p:txBody>
      </p: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654E7B7B-E1F4-4CBE-EF9D-BB01EFEE54CB}"/>
              </a:ext>
            </a:extLst>
          </p:cNvPr>
          <p:cNvCxnSpPr>
            <a:cxnSpLocks/>
          </p:cNvCxnSpPr>
          <p:nvPr/>
        </p:nvCxnSpPr>
        <p:spPr>
          <a:xfrm flipH="1">
            <a:off x="10829570" y="1564550"/>
            <a:ext cx="186222" cy="33133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feil: nach rechts 105">
            <a:extLst>
              <a:ext uri="{FF2B5EF4-FFF2-40B4-BE49-F238E27FC236}">
                <a16:creationId xmlns:a16="http://schemas.microsoft.com/office/drawing/2014/main" id="{00A1B221-3A91-AE90-1CAD-F971BFD7CF33}"/>
              </a:ext>
            </a:extLst>
          </p:cNvPr>
          <p:cNvSpPr/>
          <p:nvPr/>
        </p:nvSpPr>
        <p:spPr>
          <a:xfrm rot="5400000">
            <a:off x="10688452" y="2701409"/>
            <a:ext cx="237484" cy="288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AC94EC48-E1FF-56E2-68CC-74D3AEABCE22}"/>
              </a:ext>
            </a:extLst>
          </p:cNvPr>
          <p:cNvSpPr txBox="1"/>
          <p:nvPr/>
        </p:nvSpPr>
        <p:spPr>
          <a:xfrm>
            <a:off x="10712595" y="1863135"/>
            <a:ext cx="7412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BRAF</a:t>
            </a:r>
            <a:br>
              <a:rPr kumimoji="0" lang="de-DE" sz="11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lang="de-DE" sz="1100">
                <a:solidFill>
                  <a:schemeClr val="bg1"/>
                </a:solidFill>
                <a:latin typeface="Arial" panose="020B0604020202020204"/>
              </a:rPr>
              <a:t>MUT</a:t>
            </a:r>
            <a:r>
              <a:rPr kumimoji="0" lang="de-DE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4754F533-348F-15EC-22D7-1147F1F71F2C}"/>
              </a:ext>
            </a:extLst>
          </p:cNvPr>
          <p:cNvSpPr txBox="1"/>
          <p:nvPr/>
        </p:nvSpPr>
        <p:spPr>
          <a:xfrm>
            <a:off x="10165172" y="1859195"/>
            <a:ext cx="6700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BRAF/</a:t>
            </a:r>
            <a:br>
              <a:rPr lang="de-DE" sz="1100" b="1">
                <a:solidFill>
                  <a:schemeClr val="bg1"/>
                </a:solidFill>
                <a:latin typeface="Arial" panose="020B0604020202020204"/>
              </a:rPr>
            </a:br>
            <a:r>
              <a:rPr lang="de-DE" sz="1100" b="1">
                <a:solidFill>
                  <a:schemeClr val="bg1"/>
                </a:solidFill>
                <a:latin typeface="Arial" panose="020B0604020202020204"/>
              </a:rPr>
              <a:t>CRAF</a:t>
            </a:r>
            <a:endParaRPr kumimoji="0" lang="de-DE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2E395587-5491-EC2D-0D2F-23758A503EC6}"/>
              </a:ext>
            </a:extLst>
          </p:cNvPr>
          <p:cNvSpPr txBox="1"/>
          <p:nvPr/>
        </p:nvSpPr>
        <p:spPr>
          <a:xfrm>
            <a:off x="10829570" y="2361793"/>
            <a:ext cx="4368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1"/>
                </a:solidFill>
                <a:latin typeface="Arial" panose="020B0604020202020204"/>
              </a:rPr>
              <a:t>Non-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V600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F7F2188F-64C9-CA60-BEDD-179167416FE1}"/>
              </a:ext>
            </a:extLst>
          </p:cNvPr>
          <p:cNvSpPr txBox="1"/>
          <p:nvPr/>
        </p:nvSpPr>
        <p:spPr>
          <a:xfrm>
            <a:off x="10114803" y="1493051"/>
            <a:ext cx="813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RAS- </a:t>
            </a:r>
            <a:br>
              <a:rPr lang="de-DE" sz="900">
                <a:solidFill>
                  <a:schemeClr val="accent6"/>
                </a:solidFill>
                <a:latin typeface="Arial" panose="020B0604020202020204"/>
              </a:rPr>
            </a:br>
            <a:r>
              <a:rPr lang="de-DE" sz="900">
                <a:solidFill>
                  <a:schemeClr val="accent6"/>
                </a:solidFill>
                <a:latin typeface="Arial" panose="020B0604020202020204"/>
              </a:rPr>
              <a:t>abhängig</a:t>
            </a:r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60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FE6D7DE-85C3-6069-2A24-3210C65B29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0171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E6D7DE-85C3-6069-2A24-3210C65B29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9D75BDC-7FE1-95C6-B797-26E7F81D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z="3200"/>
              <a:t>Studienziel und Methoden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BFA28-4129-9CCF-D014-4235BA763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034" y="1190034"/>
            <a:ext cx="8015839" cy="447793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de-DE" sz="1800" dirty="0">
                <a:solidFill>
                  <a:schemeClr val="accent6"/>
                </a:solidFill>
              </a:rPr>
              <a:t>Studienziel</a:t>
            </a:r>
            <a:endParaRPr lang="de-DE" sz="1800" b="0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accent1"/>
                </a:solidFill>
              </a:rPr>
              <a:t>Retrospektive weltweite Datensammlung zur Behandlung von Patient*innen mit seltenen aktivierenden </a:t>
            </a:r>
            <a:r>
              <a:rPr lang="de-DE" sz="1800" b="0" i="1" dirty="0">
                <a:solidFill>
                  <a:schemeClr val="accent1"/>
                </a:solidFill>
              </a:rPr>
              <a:t>BRAF</a:t>
            </a:r>
            <a:r>
              <a:rPr lang="de-DE" sz="1800" b="0" dirty="0">
                <a:solidFill>
                  <a:schemeClr val="accent1"/>
                </a:solidFill>
              </a:rPr>
              <a:t>-Mutationen im Stadium IV mit BRAF- mit/ohne MEK-Inhibitoren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accent1"/>
                </a:solidFill>
              </a:rPr>
              <a:t>Entwicklung und Etablierung einer öffentlichen Datenbank mit </a:t>
            </a:r>
            <a:r>
              <a:rPr lang="de-DE" sz="1800" dirty="0">
                <a:solidFill>
                  <a:schemeClr val="tx2"/>
                </a:solidFill>
              </a:rPr>
              <a:t>20 internationalen Krebszentren</a:t>
            </a:r>
          </a:p>
          <a:p>
            <a:pPr marL="0" lvl="2" indent="0">
              <a:buClr>
                <a:schemeClr val="accent2"/>
              </a:buClr>
              <a:buNone/>
            </a:pPr>
            <a:endParaRPr lang="de-DE" sz="1800" dirty="0">
              <a:solidFill>
                <a:schemeClr val="tx2"/>
              </a:solidFill>
            </a:endParaRPr>
          </a:p>
          <a:p>
            <a:pPr marL="0" lvl="2" indent="0">
              <a:buClr>
                <a:schemeClr val="accent2"/>
              </a:buClr>
              <a:buNone/>
            </a:pPr>
            <a:r>
              <a:rPr lang="de-DE" sz="1800" b="1" dirty="0">
                <a:solidFill>
                  <a:schemeClr val="accent6"/>
                </a:solidFill>
              </a:rPr>
              <a:t>Methoden</a:t>
            </a:r>
          </a:p>
          <a:p>
            <a:pPr lvl="2">
              <a:buClr>
                <a:schemeClr val="accent2"/>
              </a:buClr>
            </a:pPr>
            <a:r>
              <a:rPr lang="de-DE" sz="1800" b="1" dirty="0">
                <a:solidFill>
                  <a:schemeClr val="tx2"/>
                </a:solidFill>
              </a:rPr>
              <a:t>Retrospektive Analyse </a:t>
            </a:r>
            <a:r>
              <a:rPr lang="de-DE" sz="1800" dirty="0">
                <a:solidFill>
                  <a:schemeClr val="tx2"/>
                </a:solidFill>
              </a:rPr>
              <a:t>von 143 Patient*innen</a:t>
            </a:r>
          </a:p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Therapie mit BRAF- mit/ohne MEK-Inhibitoren bei Vorliegen einer </a:t>
            </a:r>
            <a:r>
              <a:rPr lang="de-DE" sz="1800" b="1" dirty="0">
                <a:solidFill>
                  <a:schemeClr val="tx2"/>
                </a:solidFill>
              </a:rPr>
              <a:t>seltenen aktivierenden </a:t>
            </a:r>
            <a:r>
              <a:rPr lang="de-DE" sz="1800" b="1" i="1" dirty="0">
                <a:solidFill>
                  <a:schemeClr val="tx2"/>
                </a:solidFill>
              </a:rPr>
              <a:t>BRAF</a:t>
            </a:r>
            <a:r>
              <a:rPr lang="de-DE" sz="1800" b="1" dirty="0">
                <a:solidFill>
                  <a:schemeClr val="tx2"/>
                </a:solidFill>
              </a:rPr>
              <a:t>-Mutation</a:t>
            </a:r>
            <a:r>
              <a:rPr lang="de-DE" sz="1800" dirty="0">
                <a:solidFill>
                  <a:schemeClr val="tx2"/>
                </a:solidFill>
              </a:rPr>
              <a:t> (V600-non-E/K)</a:t>
            </a:r>
          </a:p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Klinischer Erfolg gemessen an </a:t>
            </a:r>
            <a:r>
              <a:rPr lang="de-DE" sz="1800" b="1" dirty="0">
                <a:solidFill>
                  <a:schemeClr val="tx2"/>
                </a:solidFill>
              </a:rPr>
              <a:t>Ansprechrate sowie progressionsfreiem und Gesamtüberleben</a:t>
            </a:r>
          </a:p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Entwicklung einer </a:t>
            </a:r>
            <a:r>
              <a:rPr lang="de-DE" sz="1800" b="1" dirty="0">
                <a:solidFill>
                  <a:schemeClr val="tx2"/>
                </a:solidFill>
              </a:rPr>
              <a:t>öffentlich zugänglichen Datenbank </a:t>
            </a:r>
            <a:r>
              <a:rPr lang="de-DE" sz="1800" dirty="0">
                <a:solidFill>
                  <a:schemeClr val="tx2"/>
                </a:solidFill>
              </a:rPr>
              <a:t>zur Meldung von Patient*</a:t>
            </a:r>
            <a:r>
              <a:rPr lang="de-DE" sz="1800" dirty="0" err="1">
                <a:solidFill>
                  <a:schemeClr val="tx2"/>
                </a:solidFill>
              </a:rPr>
              <a:t>innenverläufen</a:t>
            </a:r>
            <a:r>
              <a:rPr lang="de-DE" sz="1800" dirty="0">
                <a:solidFill>
                  <a:schemeClr val="tx2"/>
                </a:solidFill>
              </a:rPr>
              <a:t> und Abfrage von Therapieerfolg für eine spezielle Mutation</a:t>
            </a:r>
          </a:p>
          <a:p>
            <a:pPr lvl="2">
              <a:buClr>
                <a:schemeClr val="accent2"/>
              </a:buClr>
            </a:pPr>
            <a:endParaRPr lang="de-DE" sz="1800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CBF4D8-C667-38F1-2AD3-47B6220C7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8" y="5949602"/>
            <a:ext cx="9267825" cy="587375"/>
          </a:xfrm>
        </p:spPr>
        <p:txBody>
          <a:bodyPr/>
          <a:lstStyle/>
          <a:p>
            <a:r>
              <a:rPr lang="de-DE" b="1"/>
              <a:t>BRAF</a:t>
            </a:r>
            <a:r>
              <a:rPr lang="de-DE"/>
              <a:t> Serin/Threonin-Kinase B-</a:t>
            </a:r>
            <a:r>
              <a:rPr lang="de-DE" err="1"/>
              <a:t>Raf</a:t>
            </a:r>
            <a:r>
              <a:rPr lang="de-DE"/>
              <a:t>. </a:t>
            </a:r>
            <a:r>
              <a:rPr lang="de-DE" b="1"/>
              <a:t>MEK</a:t>
            </a:r>
            <a:r>
              <a:rPr lang="de-DE"/>
              <a:t> </a:t>
            </a:r>
            <a:r>
              <a:rPr lang="de-DE" err="1"/>
              <a:t>Mitogen</a:t>
            </a:r>
            <a:r>
              <a:rPr lang="de-DE"/>
              <a:t>-aktivierte Proteinkinase-Kinase. </a:t>
            </a:r>
          </a:p>
        </p:txBody>
      </p:sp>
      <p:pic>
        <p:nvPicPr>
          <p:cNvPr id="8" name="Grafik 7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58C11A00-2395-9968-B292-B30BC5EFC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2" y="3428999"/>
            <a:ext cx="720000" cy="720000"/>
          </a:xfrm>
          <a:prstGeom prst="rect">
            <a:avLst/>
          </a:prstGeom>
        </p:spPr>
      </p:pic>
      <p:pic>
        <p:nvPicPr>
          <p:cNvPr id="4" name="Grafik 3" descr="Ein Bild, das Kreis, Grafiken enthält.&#10;&#10;KI-generierte Inhalte können fehlerhaft sein.">
            <a:extLst>
              <a:ext uri="{FF2B5EF4-FFF2-40B4-BE49-F238E27FC236}">
                <a16:creationId xmlns:a16="http://schemas.microsoft.com/office/drawing/2014/main" id="{E50CA967-3F39-4B4E-BED4-07C421DA4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2" y="1105245"/>
            <a:ext cx="720000" cy="72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7FF6B6D-5824-B1DA-BEE2-181BA146D6A6}"/>
              </a:ext>
            </a:extLst>
          </p:cNvPr>
          <p:cNvSpPr txBox="1"/>
          <p:nvPr/>
        </p:nvSpPr>
        <p:spPr>
          <a:xfrm>
            <a:off x="507562" y="6498264"/>
            <a:ext cx="60943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/>
              <a:t>Menzer C et al. </a:t>
            </a:r>
            <a:r>
              <a:rPr lang="en-GB" sz="900" err="1"/>
              <a:t>Eur</a:t>
            </a:r>
            <a:r>
              <a:rPr lang="en-GB" sz="900"/>
              <a:t> J Cancer. Published online August 9, 2025. doi:10.1016/j.ejca.2025.115703</a:t>
            </a:r>
          </a:p>
        </p:txBody>
      </p:sp>
    </p:spTree>
    <p:extLst>
      <p:ext uri="{BB962C8B-B14F-4D97-AF65-F5344CB8AC3E}">
        <p14:creationId xmlns:p14="http://schemas.microsoft.com/office/powerpoint/2010/main" val="303346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7C97E75-75D7-3F74-ACB9-091BD8D02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419"/>
              </p:ext>
            </p:extLst>
          </p:nvPr>
        </p:nvGraphicFramePr>
        <p:xfrm>
          <a:off x="528682" y="1638743"/>
          <a:ext cx="4002292" cy="243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30A62421-2EC1-E101-E6E1-FC017A491042}"/>
              </a:ext>
            </a:extLst>
          </p:cNvPr>
          <p:cNvSpPr txBox="1"/>
          <p:nvPr/>
        </p:nvSpPr>
        <p:spPr>
          <a:xfrm>
            <a:off x="1115567" y="1743741"/>
            <a:ext cx="32412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/>
              <a:t>p = 0,002</a:t>
            </a:r>
          </a:p>
        </p:txBody>
      </p:sp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565C4BAB-AE79-1332-6175-250DA27CF0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2584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73" imgH="473" progId="TCLayout.ActiveDocument.1">
                  <p:embed/>
                </p:oleObj>
              </mc:Choice>
              <mc:Fallback>
                <p:oleObj name="think-cell Folie" r:id="rId5" imgW="473" imgH="473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5C4BAB-AE79-1332-6175-250DA27CF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8ABEDCEE-05D6-4E67-BD29-C7B9582E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054192" cy="1065278"/>
          </a:xfrm>
        </p:spPr>
        <p:txBody>
          <a:bodyPr vert="horz"/>
          <a:lstStyle/>
          <a:p>
            <a:r>
              <a:rPr lang="de-DE" sz="3200" dirty="0"/>
              <a:t>Ergebnisse für das PFS: V600-non-E/K und Non-V600-Mutationen</a:t>
            </a:r>
            <a:endParaRPr lang="de-DE" sz="3200" baseline="30000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006E8E8-52CC-46BA-9D44-174660738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8" y="5949950"/>
            <a:ext cx="9267825" cy="587375"/>
          </a:xfrm>
        </p:spPr>
        <p:txBody>
          <a:bodyPr/>
          <a:lstStyle/>
          <a:p>
            <a:r>
              <a:rPr lang="de-DE" b="1"/>
              <a:t>BRAF</a:t>
            </a:r>
            <a:r>
              <a:rPr lang="de-DE"/>
              <a:t> Serin/Threonin-Kinase B-</a:t>
            </a:r>
            <a:r>
              <a:rPr lang="de-DE" err="1"/>
              <a:t>Raf</a:t>
            </a:r>
            <a:r>
              <a:rPr lang="de-DE"/>
              <a:t>. </a:t>
            </a:r>
            <a:r>
              <a:rPr lang="de-DE" b="1" err="1"/>
              <a:t>BRAFi</a:t>
            </a:r>
            <a:r>
              <a:rPr lang="de-DE"/>
              <a:t> BRAF-Inhibitor. </a:t>
            </a:r>
            <a:r>
              <a:rPr lang="de-DE" b="1"/>
              <a:t>Kombi </a:t>
            </a:r>
            <a:r>
              <a:rPr lang="de-DE"/>
              <a:t>Kombinationstherapie. </a:t>
            </a:r>
            <a:r>
              <a:rPr lang="de-DE" b="1"/>
              <a:t>MEK</a:t>
            </a:r>
            <a:r>
              <a:rPr lang="de-DE"/>
              <a:t> </a:t>
            </a:r>
            <a:r>
              <a:rPr lang="de-DE" err="1"/>
              <a:t>Mitogen</a:t>
            </a:r>
            <a:r>
              <a:rPr lang="de-DE"/>
              <a:t>-aktivierte Proteinkinase-Kinase. </a:t>
            </a:r>
            <a:r>
              <a:rPr lang="de-DE" b="1" err="1"/>
              <a:t>MEKi</a:t>
            </a:r>
            <a:r>
              <a:rPr lang="de-DE"/>
              <a:t> MEK-Inhibitor. Mono Monotherapie. </a:t>
            </a:r>
            <a:r>
              <a:rPr lang="de-DE" b="1"/>
              <a:t>Mono</a:t>
            </a:r>
            <a:r>
              <a:rPr lang="de-DE"/>
              <a:t> Monotherapie. </a:t>
            </a:r>
            <a:r>
              <a:rPr lang="de-DE" b="1"/>
              <a:t>PFS</a:t>
            </a:r>
            <a:r>
              <a:rPr lang="de-DE"/>
              <a:t> Progressionsfreies Überleben.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821AEB8-468C-45A9-A79A-6D493D11E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257" y="1342083"/>
            <a:ext cx="3556111" cy="1901419"/>
          </a:xfrm>
        </p:spPr>
        <p:txBody>
          <a:bodyPr/>
          <a:lstStyle/>
          <a:p>
            <a:pPr marL="0" lvl="2" indent="0">
              <a:buClr>
                <a:schemeClr val="accent2"/>
              </a:buClr>
              <a:buNone/>
            </a:pPr>
            <a:r>
              <a:rPr lang="de-DE" sz="1600" b="1">
                <a:solidFill>
                  <a:schemeClr val="accent6"/>
                </a:solidFill>
              </a:rPr>
              <a:t>Patient*</a:t>
            </a:r>
            <a:r>
              <a:rPr lang="de-DE" sz="1600" b="1" err="1">
                <a:solidFill>
                  <a:schemeClr val="accent6"/>
                </a:solidFill>
              </a:rPr>
              <a:t>innencharakteristika</a:t>
            </a:r>
            <a:r>
              <a:rPr lang="de-DE" sz="1600" b="1">
                <a:solidFill>
                  <a:schemeClr val="accent6"/>
                </a:solidFill>
              </a:rPr>
              <a:t> (n = 143)</a:t>
            </a:r>
          </a:p>
          <a:p>
            <a:pPr lvl="2">
              <a:buClr>
                <a:schemeClr val="accent2"/>
              </a:buClr>
            </a:pPr>
            <a:r>
              <a:rPr lang="de-DE" sz="1400">
                <a:solidFill>
                  <a:schemeClr val="tx2"/>
                </a:solidFill>
              </a:rPr>
              <a:t>Medianes Alter 65 (20‒93)</a:t>
            </a:r>
          </a:p>
          <a:p>
            <a:pPr lvl="2">
              <a:buClr>
                <a:schemeClr val="accent2"/>
              </a:buClr>
            </a:pPr>
            <a:r>
              <a:rPr lang="de-DE" sz="1400">
                <a:solidFill>
                  <a:schemeClr val="tx2"/>
                </a:solidFill>
              </a:rPr>
              <a:t>102 (71 %) männlich</a:t>
            </a:r>
          </a:p>
          <a:p>
            <a:pPr lvl="2">
              <a:buClr>
                <a:schemeClr val="accent2"/>
              </a:buClr>
            </a:pPr>
            <a:r>
              <a:rPr lang="de-DE" sz="1400">
                <a:solidFill>
                  <a:schemeClr val="tx2"/>
                </a:solidFill>
              </a:rPr>
              <a:t>Therapie</a:t>
            </a:r>
          </a:p>
          <a:p>
            <a:pPr lvl="3">
              <a:buClr>
                <a:schemeClr val="accent2"/>
              </a:buClr>
            </a:pPr>
            <a:r>
              <a:rPr lang="de-DE" sz="1200" err="1">
                <a:solidFill>
                  <a:schemeClr val="tx2"/>
                </a:solidFill>
              </a:rPr>
              <a:t>BRAFi</a:t>
            </a:r>
            <a:r>
              <a:rPr lang="de-DE" sz="1200">
                <a:solidFill>
                  <a:schemeClr val="tx2"/>
                </a:solidFill>
              </a:rPr>
              <a:t> + </a:t>
            </a:r>
            <a:r>
              <a:rPr lang="de-DE" sz="1200" err="1">
                <a:solidFill>
                  <a:schemeClr val="tx2"/>
                </a:solidFill>
              </a:rPr>
              <a:t>MEKi</a:t>
            </a:r>
            <a:r>
              <a:rPr lang="de-DE" sz="1200">
                <a:solidFill>
                  <a:schemeClr val="tx2"/>
                </a:solidFill>
              </a:rPr>
              <a:t> 92 (64 %)</a:t>
            </a:r>
          </a:p>
          <a:p>
            <a:pPr lvl="3">
              <a:buClr>
                <a:schemeClr val="accent2"/>
              </a:buClr>
            </a:pPr>
            <a:r>
              <a:rPr lang="de-DE" sz="1200" err="1">
                <a:solidFill>
                  <a:schemeClr val="tx2"/>
                </a:solidFill>
              </a:rPr>
              <a:t>BRAFi</a:t>
            </a:r>
            <a:r>
              <a:rPr lang="de-DE" sz="1200">
                <a:solidFill>
                  <a:schemeClr val="tx2"/>
                </a:solidFill>
              </a:rPr>
              <a:t>-Mono 42 (29 %)</a:t>
            </a:r>
          </a:p>
          <a:p>
            <a:pPr lvl="3">
              <a:buClr>
                <a:schemeClr val="accent2"/>
              </a:buClr>
            </a:pPr>
            <a:r>
              <a:rPr lang="de-DE" sz="1200" err="1">
                <a:solidFill>
                  <a:schemeClr val="tx2"/>
                </a:solidFill>
              </a:rPr>
              <a:t>MEKi</a:t>
            </a:r>
            <a:r>
              <a:rPr lang="de-DE" sz="1200">
                <a:solidFill>
                  <a:schemeClr val="tx2"/>
                </a:solidFill>
              </a:rPr>
              <a:t>-Mono 9 (6 %)</a:t>
            </a:r>
          </a:p>
          <a:p>
            <a:pPr lvl="2">
              <a:buClr>
                <a:schemeClr val="accent2"/>
              </a:buClr>
            </a:pPr>
            <a:r>
              <a:rPr lang="de-DE" sz="1400">
                <a:solidFill>
                  <a:schemeClr val="tx2"/>
                </a:solidFill>
              </a:rPr>
              <a:t>ORR 45 % bei V600-non-E/K und 26 % bei Non-V600 (p = 0,025)</a:t>
            </a:r>
          </a:p>
          <a:p>
            <a:pPr lvl="2">
              <a:buClr>
                <a:schemeClr val="accent2"/>
              </a:buClr>
            </a:pPr>
            <a:r>
              <a:rPr lang="de-DE" sz="1400">
                <a:solidFill>
                  <a:schemeClr val="tx2"/>
                </a:solidFill>
              </a:rPr>
              <a:t>Ansprechdauer: 8,2 Monate bei V600-non-E/K und 7,4 Monate bei Non-V600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687B09CC-4DE7-4687-97A2-483F5CB0D972}"/>
              </a:ext>
            </a:extLst>
          </p:cNvPr>
          <p:cNvSpPr/>
          <p:nvPr/>
        </p:nvSpPr>
        <p:spPr>
          <a:xfrm>
            <a:off x="472483" y="4896044"/>
            <a:ext cx="8622965" cy="1150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b="1">
                <a:solidFill>
                  <a:schemeClr val="tx2"/>
                </a:solidFill>
              </a:rPr>
              <a:t>Die besten Ergebnisse zeigte jeweils eine Kombination aus BRAF- und MEK-Inhibitor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b="1">
                <a:solidFill>
                  <a:schemeClr val="tx2"/>
                </a:solidFill>
              </a:rPr>
              <a:t>Eine BRAF+MEK-Inhibition war bei Patient*innen mit V600-non-E/K-mutierten Melanomen einer Monotherapie überlegen</a:t>
            </a:r>
          </a:p>
        </p:txBody>
      </p:sp>
      <p:pic>
        <p:nvPicPr>
          <p:cNvPr id="19" name="Grafik 18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526D0EAF-0958-419B-994D-23B4849EB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4" y="4634018"/>
            <a:ext cx="720000" cy="720000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3A4CAF5-AD13-FC02-64D5-A31C207D7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21376"/>
              </p:ext>
            </p:extLst>
          </p:nvPr>
        </p:nvGraphicFramePr>
        <p:xfrm>
          <a:off x="604839" y="4264611"/>
          <a:ext cx="3837096" cy="31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00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006083069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582235213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312641626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51066498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17965708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33718350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4236821813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615850152"/>
                    </a:ext>
                  </a:extLst>
                </a:gridCol>
              </a:tblGrid>
              <a:tr h="157789">
                <a:tc>
                  <a:txBody>
                    <a:bodyPr/>
                    <a:lstStyle/>
                    <a:p>
                      <a:endParaRPr lang="de-DE" sz="800" b="1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157789">
                <a:tc>
                  <a:txBody>
                    <a:bodyPr/>
                    <a:lstStyle/>
                    <a:p>
                      <a:endParaRPr lang="de-DE" sz="800" b="1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CE5CAAC-A3DC-62D4-0DB6-6FB5DB4872AB}"/>
              </a:ext>
            </a:extLst>
          </p:cNvPr>
          <p:cNvSpPr txBox="1"/>
          <p:nvPr/>
        </p:nvSpPr>
        <p:spPr>
          <a:xfrm>
            <a:off x="516312" y="4012659"/>
            <a:ext cx="200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Anzahl </a:t>
            </a:r>
            <a:r>
              <a:rPr lang="de-DE" sz="1000" b="1">
                <a:solidFill>
                  <a:srgbClr val="000000"/>
                </a:solidFill>
                <a:latin typeface="Arial" panose="020B0604020202020204"/>
              </a:rPr>
              <a:t>unter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 Risiko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9075EC-ABDA-131C-3C24-D7FB123788A1}"/>
              </a:ext>
            </a:extLst>
          </p:cNvPr>
          <p:cNvSpPr txBox="1"/>
          <p:nvPr/>
        </p:nvSpPr>
        <p:spPr>
          <a:xfrm>
            <a:off x="1179891" y="1426199"/>
            <a:ext cx="3241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>
                <a:solidFill>
                  <a:schemeClr val="accent6"/>
                </a:solidFill>
              </a:rPr>
              <a:t>A: V600-non-E/K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2200089-03A1-FC7E-46BB-16D907BA0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66139"/>
              </p:ext>
            </p:extLst>
          </p:nvPr>
        </p:nvGraphicFramePr>
        <p:xfrm>
          <a:off x="4465638" y="4264611"/>
          <a:ext cx="3837096" cy="47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00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006083069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582235213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312641626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51066498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17965708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33718350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4236821813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615850152"/>
                    </a:ext>
                  </a:extLst>
                </a:gridCol>
              </a:tblGrid>
              <a:tr h="157789">
                <a:tc>
                  <a:txBody>
                    <a:bodyPr/>
                    <a:lstStyle/>
                    <a:p>
                      <a:endParaRPr lang="de-DE" sz="800" b="1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157789">
                <a:tc>
                  <a:txBody>
                    <a:bodyPr/>
                    <a:lstStyle/>
                    <a:p>
                      <a:endParaRPr lang="de-DE" sz="800" b="1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  <a:tr h="157789">
                <a:tc>
                  <a:txBody>
                    <a:bodyPr/>
                    <a:lstStyle/>
                    <a:p>
                      <a:endParaRPr lang="de-DE" sz="800" b="1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611100"/>
                  </a:ext>
                </a:extLst>
              </a:tr>
            </a:tbl>
          </a:graphicData>
        </a:graphic>
      </p:graphicFrame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BA7E3DBC-F2AA-EDC9-BE87-67778CB48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404980"/>
              </p:ext>
            </p:extLst>
          </p:nvPr>
        </p:nvGraphicFramePr>
        <p:xfrm>
          <a:off x="4376736" y="1629609"/>
          <a:ext cx="4002292" cy="243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F70E401A-7F21-AD6D-EA1E-6E6F99CF1725}"/>
              </a:ext>
            </a:extLst>
          </p:cNvPr>
          <p:cNvSpPr txBox="1"/>
          <p:nvPr/>
        </p:nvSpPr>
        <p:spPr>
          <a:xfrm>
            <a:off x="5040690" y="1426199"/>
            <a:ext cx="3241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accent6"/>
                </a:solidFill>
              </a:rPr>
              <a:t>B: Non-V600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A229BE5-55A4-632D-E3B2-85FDB45383F6}"/>
              </a:ext>
            </a:extLst>
          </p:cNvPr>
          <p:cNvSpPr txBox="1"/>
          <p:nvPr/>
        </p:nvSpPr>
        <p:spPr>
          <a:xfrm>
            <a:off x="5040690" y="1738619"/>
            <a:ext cx="32412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/>
              <a:t>p = 0,43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E0CEA26-9CB0-723A-8669-7092A2F62035}"/>
              </a:ext>
            </a:extLst>
          </p:cNvPr>
          <p:cNvGrpSpPr/>
          <p:nvPr/>
        </p:nvGrpSpPr>
        <p:grpSpPr>
          <a:xfrm>
            <a:off x="1262063" y="1737890"/>
            <a:ext cx="1794151" cy="1851353"/>
            <a:chOff x="1262063" y="1737890"/>
            <a:chExt cx="1794151" cy="1851353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EE43003E-9D0E-5399-B402-1B93FCB9E0AE}"/>
                </a:ext>
              </a:extLst>
            </p:cNvPr>
            <p:cNvSpPr/>
            <p:nvPr/>
          </p:nvSpPr>
          <p:spPr>
            <a:xfrm>
              <a:off x="1263711" y="1737890"/>
              <a:ext cx="526602" cy="1851353"/>
            </a:xfrm>
            <a:custGeom>
              <a:avLst/>
              <a:gdLst>
                <a:gd name="connsiteX0" fmla="*/ 526603 w 526602"/>
                <a:gd name="connsiteY0" fmla="*/ 1851354 h 1851353"/>
                <a:gd name="connsiteX1" fmla="*/ 526603 w 526602"/>
                <a:gd name="connsiteY1" fmla="*/ 1752933 h 1851353"/>
                <a:gd name="connsiteX2" fmla="*/ 344854 w 526602"/>
                <a:gd name="connsiteY2" fmla="*/ 1752933 h 1851353"/>
                <a:gd name="connsiteX3" fmla="*/ 344854 w 526602"/>
                <a:gd name="connsiteY3" fmla="*/ 1658697 h 1851353"/>
                <a:gd name="connsiteX4" fmla="*/ 243896 w 526602"/>
                <a:gd name="connsiteY4" fmla="*/ 1658697 h 1851353"/>
                <a:gd name="connsiteX5" fmla="*/ 243896 w 526602"/>
                <a:gd name="connsiteY5" fmla="*/ 1570042 h 1851353"/>
                <a:gd name="connsiteX6" fmla="*/ 228042 w 526602"/>
                <a:gd name="connsiteY6" fmla="*/ 1570042 h 1851353"/>
                <a:gd name="connsiteX7" fmla="*/ 228042 w 526602"/>
                <a:gd name="connsiteY7" fmla="*/ 1475046 h 1851353"/>
                <a:gd name="connsiteX8" fmla="*/ 185934 w 526602"/>
                <a:gd name="connsiteY8" fmla="*/ 1475046 h 1851353"/>
                <a:gd name="connsiteX9" fmla="*/ 185934 w 526602"/>
                <a:gd name="connsiteY9" fmla="*/ 1290126 h 1851353"/>
                <a:gd name="connsiteX10" fmla="*/ 177817 w 526602"/>
                <a:gd name="connsiteY10" fmla="*/ 1290126 h 1851353"/>
                <a:gd name="connsiteX11" fmla="*/ 177817 w 526602"/>
                <a:gd name="connsiteY11" fmla="*/ 1201978 h 1851353"/>
                <a:gd name="connsiteX12" fmla="*/ 161075 w 526602"/>
                <a:gd name="connsiteY12" fmla="*/ 1201978 h 1851353"/>
                <a:gd name="connsiteX13" fmla="*/ 161075 w 526602"/>
                <a:gd name="connsiteY13" fmla="*/ 1106094 h 1851353"/>
                <a:gd name="connsiteX14" fmla="*/ 135963 w 526602"/>
                <a:gd name="connsiteY14" fmla="*/ 1106094 h 1851353"/>
                <a:gd name="connsiteX15" fmla="*/ 135963 w 526602"/>
                <a:gd name="connsiteY15" fmla="*/ 1017059 h 1851353"/>
                <a:gd name="connsiteX16" fmla="*/ 119221 w 526602"/>
                <a:gd name="connsiteY16" fmla="*/ 1017059 h 1851353"/>
                <a:gd name="connsiteX17" fmla="*/ 119221 w 526602"/>
                <a:gd name="connsiteY17" fmla="*/ 832012 h 1851353"/>
                <a:gd name="connsiteX18" fmla="*/ 85738 w 526602"/>
                <a:gd name="connsiteY18" fmla="*/ 832012 h 1851353"/>
                <a:gd name="connsiteX19" fmla="*/ 85738 w 526602"/>
                <a:gd name="connsiteY19" fmla="*/ 736762 h 1851353"/>
                <a:gd name="connsiteX20" fmla="*/ 76860 w 526602"/>
                <a:gd name="connsiteY20" fmla="*/ 736762 h 1851353"/>
                <a:gd name="connsiteX21" fmla="*/ 76860 w 526602"/>
                <a:gd name="connsiteY21" fmla="*/ 641385 h 1851353"/>
                <a:gd name="connsiteX22" fmla="*/ 61006 w 526602"/>
                <a:gd name="connsiteY22" fmla="*/ 641385 h 1851353"/>
                <a:gd name="connsiteX23" fmla="*/ 61006 w 526602"/>
                <a:gd name="connsiteY23" fmla="*/ 552096 h 1851353"/>
                <a:gd name="connsiteX24" fmla="*/ 52381 w 526602"/>
                <a:gd name="connsiteY24" fmla="*/ 552096 h 1851353"/>
                <a:gd name="connsiteX25" fmla="*/ 52381 w 526602"/>
                <a:gd name="connsiteY25" fmla="*/ 368064 h 1851353"/>
                <a:gd name="connsiteX26" fmla="*/ 44010 w 526602"/>
                <a:gd name="connsiteY26" fmla="*/ 368064 h 1851353"/>
                <a:gd name="connsiteX27" fmla="*/ 44010 w 526602"/>
                <a:gd name="connsiteY27" fmla="*/ 272053 h 1851353"/>
                <a:gd name="connsiteX28" fmla="*/ 35640 w 526602"/>
                <a:gd name="connsiteY28" fmla="*/ 272053 h 1851353"/>
                <a:gd name="connsiteX29" fmla="*/ 35640 w 526602"/>
                <a:gd name="connsiteY29" fmla="*/ 184032 h 1851353"/>
                <a:gd name="connsiteX30" fmla="*/ 27522 w 526602"/>
                <a:gd name="connsiteY30" fmla="*/ 184032 h 1851353"/>
                <a:gd name="connsiteX31" fmla="*/ 27522 w 526602"/>
                <a:gd name="connsiteY31" fmla="*/ 88274 h 1851353"/>
                <a:gd name="connsiteX32" fmla="*/ 10273 w 526602"/>
                <a:gd name="connsiteY32" fmla="*/ 88274 h 1851353"/>
                <a:gd name="connsiteX33" fmla="*/ 10273 w 526602"/>
                <a:gd name="connsiteY33" fmla="*/ 0 h 1851353"/>
                <a:gd name="connsiteX34" fmla="*/ 0 w 526602"/>
                <a:gd name="connsiteY34" fmla="*/ 0 h 185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6602" h="1851353">
                  <a:moveTo>
                    <a:pt x="526603" y="1851354"/>
                  </a:moveTo>
                  <a:lnTo>
                    <a:pt x="526603" y="1752933"/>
                  </a:lnTo>
                  <a:lnTo>
                    <a:pt x="344854" y="1752933"/>
                  </a:lnTo>
                  <a:lnTo>
                    <a:pt x="344854" y="1658697"/>
                  </a:lnTo>
                  <a:lnTo>
                    <a:pt x="243896" y="1658697"/>
                  </a:lnTo>
                  <a:lnTo>
                    <a:pt x="243896" y="1570042"/>
                  </a:lnTo>
                  <a:lnTo>
                    <a:pt x="228042" y="1570042"/>
                  </a:lnTo>
                  <a:lnTo>
                    <a:pt x="228042" y="1475046"/>
                  </a:lnTo>
                  <a:lnTo>
                    <a:pt x="185934" y="1475046"/>
                  </a:lnTo>
                  <a:lnTo>
                    <a:pt x="185934" y="1290126"/>
                  </a:lnTo>
                  <a:lnTo>
                    <a:pt x="177817" y="1290126"/>
                  </a:lnTo>
                  <a:lnTo>
                    <a:pt x="177817" y="1201978"/>
                  </a:lnTo>
                  <a:lnTo>
                    <a:pt x="161075" y="1201978"/>
                  </a:lnTo>
                  <a:lnTo>
                    <a:pt x="161075" y="1106094"/>
                  </a:lnTo>
                  <a:lnTo>
                    <a:pt x="135963" y="1106094"/>
                  </a:lnTo>
                  <a:lnTo>
                    <a:pt x="135963" y="1017059"/>
                  </a:lnTo>
                  <a:lnTo>
                    <a:pt x="119221" y="1017059"/>
                  </a:lnTo>
                  <a:lnTo>
                    <a:pt x="119221" y="832012"/>
                  </a:lnTo>
                  <a:lnTo>
                    <a:pt x="85738" y="832012"/>
                  </a:lnTo>
                  <a:lnTo>
                    <a:pt x="85738" y="736762"/>
                  </a:lnTo>
                  <a:lnTo>
                    <a:pt x="76860" y="736762"/>
                  </a:lnTo>
                  <a:lnTo>
                    <a:pt x="76860" y="641385"/>
                  </a:lnTo>
                  <a:lnTo>
                    <a:pt x="61006" y="641385"/>
                  </a:lnTo>
                  <a:lnTo>
                    <a:pt x="61006" y="552096"/>
                  </a:lnTo>
                  <a:lnTo>
                    <a:pt x="52381" y="552096"/>
                  </a:lnTo>
                  <a:lnTo>
                    <a:pt x="52381" y="368064"/>
                  </a:lnTo>
                  <a:lnTo>
                    <a:pt x="44010" y="368064"/>
                  </a:lnTo>
                  <a:lnTo>
                    <a:pt x="44010" y="272053"/>
                  </a:lnTo>
                  <a:lnTo>
                    <a:pt x="35640" y="272053"/>
                  </a:lnTo>
                  <a:lnTo>
                    <a:pt x="35640" y="184032"/>
                  </a:lnTo>
                  <a:lnTo>
                    <a:pt x="27522" y="184032"/>
                  </a:lnTo>
                  <a:lnTo>
                    <a:pt x="27522" y="88274"/>
                  </a:lnTo>
                  <a:lnTo>
                    <a:pt x="10273" y="88274"/>
                  </a:lnTo>
                  <a:lnTo>
                    <a:pt x="10273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1207D12-4E88-FFA6-86E7-E0851EB4F78C}"/>
                </a:ext>
              </a:extLst>
            </p:cNvPr>
            <p:cNvSpPr/>
            <p:nvPr/>
          </p:nvSpPr>
          <p:spPr>
            <a:xfrm>
              <a:off x="1262063" y="1737890"/>
              <a:ext cx="1781722" cy="1725156"/>
            </a:xfrm>
            <a:custGeom>
              <a:avLst/>
              <a:gdLst>
                <a:gd name="connsiteX0" fmla="*/ 0 w 1781722"/>
                <a:gd name="connsiteY0" fmla="*/ 0 h 1725156"/>
                <a:gd name="connsiteX1" fmla="*/ 19151 w 1781722"/>
                <a:gd name="connsiteY1" fmla="*/ 0 h 1725156"/>
                <a:gd name="connsiteX2" fmla="*/ 19151 w 1781722"/>
                <a:gd name="connsiteY2" fmla="*/ 33737 h 1725156"/>
                <a:gd name="connsiteX3" fmla="*/ 61767 w 1781722"/>
                <a:gd name="connsiteY3" fmla="*/ 33737 h 1725156"/>
                <a:gd name="connsiteX4" fmla="*/ 61767 w 1781722"/>
                <a:gd name="connsiteY4" fmla="*/ 109328 h 1725156"/>
                <a:gd name="connsiteX5" fmla="*/ 70391 w 1781722"/>
                <a:gd name="connsiteY5" fmla="*/ 109328 h 1725156"/>
                <a:gd name="connsiteX6" fmla="*/ 70391 w 1781722"/>
                <a:gd name="connsiteY6" fmla="*/ 150549 h 1725156"/>
                <a:gd name="connsiteX7" fmla="*/ 78255 w 1781722"/>
                <a:gd name="connsiteY7" fmla="*/ 150549 h 1725156"/>
                <a:gd name="connsiteX8" fmla="*/ 78255 w 1781722"/>
                <a:gd name="connsiteY8" fmla="*/ 224998 h 1725156"/>
                <a:gd name="connsiteX9" fmla="*/ 95250 w 1781722"/>
                <a:gd name="connsiteY9" fmla="*/ 224998 h 1725156"/>
                <a:gd name="connsiteX10" fmla="*/ 95250 w 1781722"/>
                <a:gd name="connsiteY10" fmla="*/ 334580 h 1725156"/>
                <a:gd name="connsiteX11" fmla="*/ 103367 w 1781722"/>
                <a:gd name="connsiteY11" fmla="*/ 334580 h 1725156"/>
                <a:gd name="connsiteX12" fmla="*/ 103367 w 1781722"/>
                <a:gd name="connsiteY12" fmla="*/ 375040 h 1725156"/>
                <a:gd name="connsiteX13" fmla="*/ 112246 w 1781722"/>
                <a:gd name="connsiteY13" fmla="*/ 375040 h 1725156"/>
                <a:gd name="connsiteX14" fmla="*/ 112246 w 1781722"/>
                <a:gd name="connsiteY14" fmla="*/ 484622 h 1725156"/>
                <a:gd name="connsiteX15" fmla="*/ 120616 w 1781722"/>
                <a:gd name="connsiteY15" fmla="*/ 484622 h 1725156"/>
                <a:gd name="connsiteX16" fmla="*/ 120616 w 1781722"/>
                <a:gd name="connsiteY16" fmla="*/ 640878 h 1725156"/>
                <a:gd name="connsiteX17" fmla="*/ 129241 w 1781722"/>
                <a:gd name="connsiteY17" fmla="*/ 640878 h 1725156"/>
                <a:gd name="connsiteX18" fmla="*/ 129241 w 1781722"/>
                <a:gd name="connsiteY18" fmla="*/ 715708 h 1725156"/>
                <a:gd name="connsiteX19" fmla="*/ 162724 w 1781722"/>
                <a:gd name="connsiteY19" fmla="*/ 715708 h 1725156"/>
                <a:gd name="connsiteX20" fmla="*/ 162724 w 1781722"/>
                <a:gd name="connsiteY20" fmla="*/ 750460 h 1725156"/>
                <a:gd name="connsiteX21" fmla="*/ 170841 w 1781722"/>
                <a:gd name="connsiteY21" fmla="*/ 750460 h 1725156"/>
                <a:gd name="connsiteX22" fmla="*/ 170841 w 1781722"/>
                <a:gd name="connsiteY22" fmla="*/ 791172 h 1725156"/>
                <a:gd name="connsiteX23" fmla="*/ 186949 w 1781722"/>
                <a:gd name="connsiteY23" fmla="*/ 791172 h 1725156"/>
                <a:gd name="connsiteX24" fmla="*/ 186949 w 1781722"/>
                <a:gd name="connsiteY24" fmla="*/ 907223 h 1725156"/>
                <a:gd name="connsiteX25" fmla="*/ 203691 w 1781722"/>
                <a:gd name="connsiteY25" fmla="*/ 907223 h 1725156"/>
                <a:gd name="connsiteX26" fmla="*/ 203691 w 1781722"/>
                <a:gd name="connsiteY26" fmla="*/ 947936 h 1725156"/>
                <a:gd name="connsiteX27" fmla="*/ 213457 w 1781722"/>
                <a:gd name="connsiteY27" fmla="*/ 947936 h 1725156"/>
                <a:gd name="connsiteX28" fmla="*/ 213457 w 1781722"/>
                <a:gd name="connsiteY28" fmla="*/ 988775 h 1725156"/>
                <a:gd name="connsiteX29" fmla="*/ 245799 w 1781722"/>
                <a:gd name="connsiteY29" fmla="*/ 988775 h 1725156"/>
                <a:gd name="connsiteX30" fmla="*/ 245799 w 1781722"/>
                <a:gd name="connsiteY30" fmla="*/ 1112309 h 1725156"/>
                <a:gd name="connsiteX31" fmla="*/ 253408 w 1781722"/>
                <a:gd name="connsiteY31" fmla="*/ 1112309 h 1725156"/>
                <a:gd name="connsiteX32" fmla="*/ 253408 w 1781722"/>
                <a:gd name="connsiteY32" fmla="*/ 1153402 h 1725156"/>
                <a:gd name="connsiteX33" fmla="*/ 270658 w 1781722"/>
                <a:gd name="connsiteY33" fmla="*/ 1153402 h 1725156"/>
                <a:gd name="connsiteX34" fmla="*/ 270658 w 1781722"/>
                <a:gd name="connsiteY34" fmla="*/ 1193861 h 1725156"/>
                <a:gd name="connsiteX35" fmla="*/ 287907 w 1781722"/>
                <a:gd name="connsiteY35" fmla="*/ 1193861 h 1725156"/>
                <a:gd name="connsiteX36" fmla="*/ 287907 w 1781722"/>
                <a:gd name="connsiteY36" fmla="*/ 1275921 h 1725156"/>
                <a:gd name="connsiteX37" fmla="*/ 303760 w 1781722"/>
                <a:gd name="connsiteY37" fmla="*/ 1275921 h 1725156"/>
                <a:gd name="connsiteX38" fmla="*/ 303760 w 1781722"/>
                <a:gd name="connsiteY38" fmla="*/ 1316760 h 1725156"/>
                <a:gd name="connsiteX39" fmla="*/ 428816 w 1781722"/>
                <a:gd name="connsiteY39" fmla="*/ 1316760 h 1725156"/>
                <a:gd name="connsiteX40" fmla="*/ 428816 w 1781722"/>
                <a:gd name="connsiteY40" fmla="*/ 1357854 h 1725156"/>
                <a:gd name="connsiteX41" fmla="*/ 453675 w 1781722"/>
                <a:gd name="connsiteY41" fmla="*/ 1357854 h 1725156"/>
                <a:gd name="connsiteX42" fmla="*/ 453675 w 1781722"/>
                <a:gd name="connsiteY42" fmla="*/ 1406176 h 1725156"/>
                <a:gd name="connsiteX43" fmla="*/ 461411 w 1781722"/>
                <a:gd name="connsiteY43" fmla="*/ 1406176 h 1725156"/>
                <a:gd name="connsiteX44" fmla="*/ 461411 w 1781722"/>
                <a:gd name="connsiteY44" fmla="*/ 1453611 h 1725156"/>
                <a:gd name="connsiteX45" fmla="*/ 612594 w 1781722"/>
                <a:gd name="connsiteY45" fmla="*/ 1453611 h 1725156"/>
                <a:gd name="connsiteX46" fmla="*/ 612594 w 1781722"/>
                <a:gd name="connsiteY46" fmla="*/ 1500792 h 1725156"/>
                <a:gd name="connsiteX47" fmla="*/ 619950 w 1781722"/>
                <a:gd name="connsiteY47" fmla="*/ 1500792 h 1725156"/>
                <a:gd name="connsiteX48" fmla="*/ 619950 w 1781722"/>
                <a:gd name="connsiteY48" fmla="*/ 1548861 h 1725156"/>
                <a:gd name="connsiteX49" fmla="*/ 696049 w 1781722"/>
                <a:gd name="connsiteY49" fmla="*/ 1548861 h 1725156"/>
                <a:gd name="connsiteX50" fmla="*/ 696049 w 1781722"/>
                <a:gd name="connsiteY50" fmla="*/ 1603652 h 1725156"/>
                <a:gd name="connsiteX51" fmla="*/ 1585642 w 1781722"/>
                <a:gd name="connsiteY51" fmla="*/ 1603652 h 1725156"/>
                <a:gd name="connsiteX52" fmla="*/ 1585642 w 1781722"/>
                <a:gd name="connsiteY52" fmla="*/ 1725157 h 1725156"/>
                <a:gd name="connsiteX53" fmla="*/ 1781723 w 1781722"/>
                <a:gd name="connsiteY53" fmla="*/ 1725157 h 17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81722" h="1725156">
                  <a:moveTo>
                    <a:pt x="0" y="0"/>
                  </a:moveTo>
                  <a:lnTo>
                    <a:pt x="19151" y="0"/>
                  </a:lnTo>
                  <a:lnTo>
                    <a:pt x="19151" y="33737"/>
                  </a:lnTo>
                  <a:lnTo>
                    <a:pt x="61767" y="33737"/>
                  </a:lnTo>
                  <a:lnTo>
                    <a:pt x="61767" y="109328"/>
                  </a:lnTo>
                  <a:lnTo>
                    <a:pt x="70391" y="109328"/>
                  </a:lnTo>
                  <a:lnTo>
                    <a:pt x="70391" y="150549"/>
                  </a:lnTo>
                  <a:lnTo>
                    <a:pt x="78255" y="150549"/>
                  </a:lnTo>
                  <a:lnTo>
                    <a:pt x="78255" y="224998"/>
                  </a:lnTo>
                  <a:lnTo>
                    <a:pt x="95250" y="224998"/>
                  </a:lnTo>
                  <a:lnTo>
                    <a:pt x="95250" y="334580"/>
                  </a:lnTo>
                  <a:lnTo>
                    <a:pt x="103367" y="334580"/>
                  </a:lnTo>
                  <a:lnTo>
                    <a:pt x="103367" y="375040"/>
                  </a:lnTo>
                  <a:lnTo>
                    <a:pt x="112246" y="375040"/>
                  </a:lnTo>
                  <a:lnTo>
                    <a:pt x="112246" y="484622"/>
                  </a:lnTo>
                  <a:lnTo>
                    <a:pt x="120616" y="484622"/>
                  </a:lnTo>
                  <a:lnTo>
                    <a:pt x="120616" y="640878"/>
                  </a:lnTo>
                  <a:lnTo>
                    <a:pt x="129241" y="640878"/>
                  </a:lnTo>
                  <a:lnTo>
                    <a:pt x="129241" y="715708"/>
                  </a:lnTo>
                  <a:lnTo>
                    <a:pt x="162724" y="715708"/>
                  </a:lnTo>
                  <a:lnTo>
                    <a:pt x="162724" y="750460"/>
                  </a:lnTo>
                  <a:lnTo>
                    <a:pt x="170841" y="750460"/>
                  </a:lnTo>
                  <a:lnTo>
                    <a:pt x="170841" y="791172"/>
                  </a:lnTo>
                  <a:lnTo>
                    <a:pt x="186949" y="791172"/>
                  </a:lnTo>
                  <a:lnTo>
                    <a:pt x="186949" y="907223"/>
                  </a:lnTo>
                  <a:lnTo>
                    <a:pt x="203691" y="907223"/>
                  </a:lnTo>
                  <a:lnTo>
                    <a:pt x="203691" y="947936"/>
                  </a:lnTo>
                  <a:lnTo>
                    <a:pt x="213457" y="947936"/>
                  </a:lnTo>
                  <a:lnTo>
                    <a:pt x="213457" y="988775"/>
                  </a:lnTo>
                  <a:lnTo>
                    <a:pt x="245799" y="988775"/>
                  </a:lnTo>
                  <a:lnTo>
                    <a:pt x="245799" y="1112309"/>
                  </a:lnTo>
                  <a:lnTo>
                    <a:pt x="253408" y="1112309"/>
                  </a:lnTo>
                  <a:lnTo>
                    <a:pt x="253408" y="1153402"/>
                  </a:lnTo>
                  <a:lnTo>
                    <a:pt x="270658" y="1153402"/>
                  </a:lnTo>
                  <a:lnTo>
                    <a:pt x="270658" y="1193861"/>
                  </a:lnTo>
                  <a:lnTo>
                    <a:pt x="287907" y="1193861"/>
                  </a:lnTo>
                  <a:lnTo>
                    <a:pt x="287907" y="1275921"/>
                  </a:lnTo>
                  <a:lnTo>
                    <a:pt x="303760" y="1275921"/>
                  </a:lnTo>
                  <a:lnTo>
                    <a:pt x="303760" y="1316760"/>
                  </a:lnTo>
                  <a:lnTo>
                    <a:pt x="428816" y="1316760"/>
                  </a:lnTo>
                  <a:lnTo>
                    <a:pt x="428816" y="1357854"/>
                  </a:lnTo>
                  <a:lnTo>
                    <a:pt x="453675" y="1357854"/>
                  </a:lnTo>
                  <a:lnTo>
                    <a:pt x="453675" y="1406176"/>
                  </a:lnTo>
                  <a:lnTo>
                    <a:pt x="461411" y="1406176"/>
                  </a:lnTo>
                  <a:lnTo>
                    <a:pt x="461411" y="1453611"/>
                  </a:lnTo>
                  <a:lnTo>
                    <a:pt x="612594" y="1453611"/>
                  </a:lnTo>
                  <a:lnTo>
                    <a:pt x="612594" y="1500792"/>
                  </a:lnTo>
                  <a:lnTo>
                    <a:pt x="619950" y="1500792"/>
                  </a:lnTo>
                  <a:lnTo>
                    <a:pt x="619950" y="1548861"/>
                  </a:lnTo>
                  <a:lnTo>
                    <a:pt x="696049" y="1548861"/>
                  </a:lnTo>
                  <a:lnTo>
                    <a:pt x="696049" y="1603652"/>
                  </a:lnTo>
                  <a:lnTo>
                    <a:pt x="1585642" y="1603652"/>
                  </a:lnTo>
                  <a:lnTo>
                    <a:pt x="1585642" y="1725157"/>
                  </a:lnTo>
                  <a:lnTo>
                    <a:pt x="1781723" y="1725157"/>
                  </a:lnTo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6" name="Grafik 263">
              <a:extLst>
                <a:ext uri="{FF2B5EF4-FFF2-40B4-BE49-F238E27FC236}">
                  <a16:creationId xmlns:a16="http://schemas.microsoft.com/office/drawing/2014/main" id="{7EDB1FB2-69A6-983D-6FA4-3635C540A616}"/>
                </a:ext>
              </a:extLst>
            </p:cNvPr>
            <p:cNvGrpSpPr/>
            <p:nvPr/>
          </p:nvGrpSpPr>
          <p:grpSpPr>
            <a:xfrm>
              <a:off x="1392318" y="2432671"/>
              <a:ext cx="1663896" cy="1049907"/>
              <a:chOff x="1392318" y="2432671"/>
              <a:chExt cx="1663896" cy="1049907"/>
            </a:xfrm>
          </p:grpSpPr>
          <p:grpSp>
            <p:nvGrpSpPr>
              <p:cNvPr id="27" name="Grafik 263">
                <a:extLst>
                  <a:ext uri="{FF2B5EF4-FFF2-40B4-BE49-F238E27FC236}">
                    <a16:creationId xmlns:a16="http://schemas.microsoft.com/office/drawing/2014/main" id="{F15C9E02-2115-63E9-E7F8-2CC3F623D1F1}"/>
                  </a:ext>
                </a:extLst>
              </p:cNvPr>
              <p:cNvGrpSpPr/>
              <p:nvPr/>
            </p:nvGrpSpPr>
            <p:grpSpPr>
              <a:xfrm>
                <a:off x="3017278" y="3443515"/>
                <a:ext cx="38937" cy="39063"/>
                <a:chOff x="3017278" y="3443515"/>
                <a:chExt cx="38937" cy="39063"/>
              </a:xfrm>
            </p:grpSpPr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E2077EE3-8DCE-7951-8060-79EF830498B0}"/>
                    </a:ext>
                  </a:extLst>
                </p:cNvPr>
                <p:cNvSpPr/>
                <p:nvPr/>
              </p:nvSpPr>
              <p:spPr>
                <a:xfrm>
                  <a:off x="3036810" y="3443515"/>
                  <a:ext cx="12683" cy="39063"/>
                </a:xfrm>
                <a:custGeom>
                  <a:avLst/>
                  <a:gdLst>
                    <a:gd name="connsiteX0" fmla="*/ 0 w 12683"/>
                    <a:gd name="connsiteY0" fmla="*/ 0 h 39063"/>
                    <a:gd name="connsiteX1" fmla="*/ 0 w 12683"/>
                    <a:gd name="connsiteY1" fmla="*/ 39064 h 3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83" h="39063">
                      <a:moveTo>
                        <a:pt x="0" y="0"/>
                      </a:moveTo>
                      <a:lnTo>
                        <a:pt x="0" y="39064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63F53E1B-AC56-0566-0914-0183B8344170}"/>
                    </a:ext>
                  </a:extLst>
                </p:cNvPr>
                <p:cNvSpPr/>
                <p:nvPr/>
              </p:nvSpPr>
              <p:spPr>
                <a:xfrm>
                  <a:off x="3017278" y="3463047"/>
                  <a:ext cx="38937" cy="12683"/>
                </a:xfrm>
                <a:custGeom>
                  <a:avLst/>
                  <a:gdLst>
                    <a:gd name="connsiteX0" fmla="*/ 38937 w 38937"/>
                    <a:gd name="connsiteY0" fmla="*/ 0 h 12683"/>
                    <a:gd name="connsiteX1" fmla="*/ 0 w 38937"/>
                    <a:gd name="connsiteY1" fmla="*/ 0 h 1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937" h="12683">
                      <a:moveTo>
                        <a:pt x="38937" y="0"/>
                      </a:moveTo>
                      <a:lnTo>
                        <a:pt x="0" y="0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8" name="Grafik 263">
                <a:extLst>
                  <a:ext uri="{FF2B5EF4-FFF2-40B4-BE49-F238E27FC236}">
                    <a16:creationId xmlns:a16="http://schemas.microsoft.com/office/drawing/2014/main" id="{34B2BED7-9A25-40CB-620B-390C85FB346A}"/>
                  </a:ext>
                </a:extLst>
              </p:cNvPr>
              <p:cNvGrpSpPr/>
              <p:nvPr/>
            </p:nvGrpSpPr>
            <p:grpSpPr>
              <a:xfrm>
                <a:off x="2287999" y="3322010"/>
                <a:ext cx="54410" cy="38937"/>
                <a:chOff x="2287999" y="3322010"/>
                <a:chExt cx="54410" cy="38937"/>
              </a:xfrm>
            </p:grpSpPr>
            <p:grpSp>
              <p:nvGrpSpPr>
                <p:cNvPr id="41" name="Grafik 263">
                  <a:extLst>
                    <a:ext uri="{FF2B5EF4-FFF2-40B4-BE49-F238E27FC236}">
                      <a16:creationId xmlns:a16="http://schemas.microsoft.com/office/drawing/2014/main" id="{403E5BEC-0F7C-568B-7347-861567B5749A}"/>
                    </a:ext>
                  </a:extLst>
                </p:cNvPr>
                <p:cNvGrpSpPr/>
                <p:nvPr/>
              </p:nvGrpSpPr>
              <p:grpSpPr>
                <a:xfrm>
                  <a:off x="2303472" y="3322010"/>
                  <a:ext cx="38937" cy="38937"/>
                  <a:chOff x="2303472" y="3322010"/>
                  <a:chExt cx="38937" cy="38937"/>
                </a:xfrm>
              </p:grpSpPr>
              <p:sp>
                <p:nvSpPr>
                  <p:cNvPr id="45" name="Freihandform: Form 44">
                    <a:extLst>
                      <a:ext uri="{FF2B5EF4-FFF2-40B4-BE49-F238E27FC236}">
                        <a16:creationId xmlns:a16="http://schemas.microsoft.com/office/drawing/2014/main" id="{E5413817-329F-09D5-78D5-F923C8A2C978}"/>
                      </a:ext>
                    </a:extLst>
                  </p:cNvPr>
                  <p:cNvSpPr/>
                  <p:nvPr/>
                </p:nvSpPr>
                <p:spPr>
                  <a:xfrm>
                    <a:off x="2322878" y="3322010"/>
                    <a:ext cx="12683" cy="38937"/>
                  </a:xfrm>
                  <a:custGeom>
                    <a:avLst/>
                    <a:gdLst>
                      <a:gd name="connsiteX0" fmla="*/ 0 w 12683"/>
                      <a:gd name="connsiteY0" fmla="*/ 0 h 38937"/>
                      <a:gd name="connsiteX1" fmla="*/ 0 w 12683"/>
                      <a:gd name="connsiteY1" fmla="*/ 38937 h 38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683" h="38937">
                        <a:moveTo>
                          <a:pt x="0" y="0"/>
                        </a:moveTo>
                        <a:lnTo>
                          <a:pt x="0" y="38937"/>
                        </a:lnTo>
                      </a:path>
                    </a:pathLst>
                  </a:custGeom>
                  <a:ln w="12700" cap="flat">
                    <a:solidFill>
                      <a:schemeClr val="accent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6" name="Freihandform: Form 45">
                    <a:extLst>
                      <a:ext uri="{FF2B5EF4-FFF2-40B4-BE49-F238E27FC236}">
                        <a16:creationId xmlns:a16="http://schemas.microsoft.com/office/drawing/2014/main" id="{C89EF3BE-E414-C22B-4827-41DE91420DC3}"/>
                      </a:ext>
                    </a:extLst>
                  </p:cNvPr>
                  <p:cNvSpPr/>
                  <p:nvPr/>
                </p:nvSpPr>
                <p:spPr>
                  <a:xfrm>
                    <a:off x="2303472" y="3341542"/>
                    <a:ext cx="38937" cy="12683"/>
                  </a:xfrm>
                  <a:custGeom>
                    <a:avLst/>
                    <a:gdLst>
                      <a:gd name="connsiteX0" fmla="*/ 38937 w 38937"/>
                      <a:gd name="connsiteY0" fmla="*/ 0 h 12683"/>
                      <a:gd name="connsiteX1" fmla="*/ 0 w 38937"/>
                      <a:gd name="connsiteY1" fmla="*/ 0 h 12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937" h="12683">
                        <a:moveTo>
                          <a:pt x="38937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chemeClr val="accent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2" name="Grafik 263">
                  <a:extLst>
                    <a:ext uri="{FF2B5EF4-FFF2-40B4-BE49-F238E27FC236}">
                      <a16:creationId xmlns:a16="http://schemas.microsoft.com/office/drawing/2014/main" id="{2EEBB8ED-9F68-814A-AA0D-1A59D014E3B0}"/>
                    </a:ext>
                  </a:extLst>
                </p:cNvPr>
                <p:cNvGrpSpPr/>
                <p:nvPr/>
              </p:nvGrpSpPr>
              <p:grpSpPr>
                <a:xfrm>
                  <a:off x="2287999" y="3322010"/>
                  <a:ext cx="39063" cy="38937"/>
                  <a:chOff x="2287999" y="3322010"/>
                  <a:chExt cx="39063" cy="38937"/>
                </a:xfrm>
              </p:grpSpPr>
              <p:sp>
                <p:nvSpPr>
                  <p:cNvPr id="43" name="Freihandform: Form 42">
                    <a:extLst>
                      <a:ext uri="{FF2B5EF4-FFF2-40B4-BE49-F238E27FC236}">
                        <a16:creationId xmlns:a16="http://schemas.microsoft.com/office/drawing/2014/main" id="{BA316AD6-12E9-6EB3-1B68-C227D1893685}"/>
                      </a:ext>
                    </a:extLst>
                  </p:cNvPr>
                  <p:cNvSpPr/>
                  <p:nvPr/>
                </p:nvSpPr>
                <p:spPr>
                  <a:xfrm>
                    <a:off x="2307531" y="3322010"/>
                    <a:ext cx="12683" cy="38937"/>
                  </a:xfrm>
                  <a:custGeom>
                    <a:avLst/>
                    <a:gdLst>
                      <a:gd name="connsiteX0" fmla="*/ 0 w 12683"/>
                      <a:gd name="connsiteY0" fmla="*/ 0 h 38937"/>
                      <a:gd name="connsiteX1" fmla="*/ 0 w 12683"/>
                      <a:gd name="connsiteY1" fmla="*/ 38937 h 38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683" h="38937">
                        <a:moveTo>
                          <a:pt x="0" y="0"/>
                        </a:moveTo>
                        <a:lnTo>
                          <a:pt x="0" y="38937"/>
                        </a:lnTo>
                      </a:path>
                    </a:pathLst>
                  </a:custGeom>
                  <a:ln w="12700" cap="flat">
                    <a:solidFill>
                      <a:schemeClr val="accent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44" name="Freihandform: Form 43">
                    <a:extLst>
                      <a:ext uri="{FF2B5EF4-FFF2-40B4-BE49-F238E27FC236}">
                        <a16:creationId xmlns:a16="http://schemas.microsoft.com/office/drawing/2014/main" id="{D7FEB149-BBCB-03CF-F53C-E209E1664B0B}"/>
                      </a:ext>
                    </a:extLst>
                  </p:cNvPr>
                  <p:cNvSpPr/>
                  <p:nvPr/>
                </p:nvSpPr>
                <p:spPr>
                  <a:xfrm>
                    <a:off x="2287999" y="3341542"/>
                    <a:ext cx="39063" cy="12683"/>
                  </a:xfrm>
                  <a:custGeom>
                    <a:avLst/>
                    <a:gdLst>
                      <a:gd name="connsiteX0" fmla="*/ 39064 w 39063"/>
                      <a:gd name="connsiteY0" fmla="*/ 0 h 12683"/>
                      <a:gd name="connsiteX1" fmla="*/ 0 w 39063"/>
                      <a:gd name="connsiteY1" fmla="*/ 0 h 12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9063" h="12683">
                        <a:moveTo>
                          <a:pt x="3906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flat">
                    <a:solidFill>
                      <a:schemeClr val="accent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9" name="Grafik 263">
                <a:extLst>
                  <a:ext uri="{FF2B5EF4-FFF2-40B4-BE49-F238E27FC236}">
                    <a16:creationId xmlns:a16="http://schemas.microsoft.com/office/drawing/2014/main" id="{07FF9124-605A-591D-0BF6-2D2CE935FCDC}"/>
                  </a:ext>
                </a:extLst>
              </p:cNvPr>
              <p:cNvGrpSpPr/>
              <p:nvPr/>
            </p:nvGrpSpPr>
            <p:grpSpPr>
              <a:xfrm>
                <a:off x="1700517" y="3124154"/>
                <a:ext cx="39063" cy="39063"/>
                <a:chOff x="1700517" y="3124154"/>
                <a:chExt cx="39063" cy="39063"/>
              </a:xfrm>
            </p:grpSpPr>
            <p:sp>
              <p:nvSpPr>
                <p:cNvPr id="39" name="Freihandform: Form 38">
                  <a:extLst>
                    <a:ext uri="{FF2B5EF4-FFF2-40B4-BE49-F238E27FC236}">
                      <a16:creationId xmlns:a16="http://schemas.microsoft.com/office/drawing/2014/main" id="{9E4AB5B9-7F2D-4377-2436-46692CC4C11A}"/>
                    </a:ext>
                  </a:extLst>
                </p:cNvPr>
                <p:cNvSpPr/>
                <p:nvPr/>
              </p:nvSpPr>
              <p:spPr>
                <a:xfrm>
                  <a:off x="1720049" y="3124154"/>
                  <a:ext cx="12683" cy="39063"/>
                </a:xfrm>
                <a:custGeom>
                  <a:avLst/>
                  <a:gdLst>
                    <a:gd name="connsiteX0" fmla="*/ 0 w 12683"/>
                    <a:gd name="connsiteY0" fmla="*/ 0 h 39063"/>
                    <a:gd name="connsiteX1" fmla="*/ 0 w 12683"/>
                    <a:gd name="connsiteY1" fmla="*/ 39064 h 3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83" h="39063">
                      <a:moveTo>
                        <a:pt x="0" y="0"/>
                      </a:moveTo>
                      <a:lnTo>
                        <a:pt x="0" y="39064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0" name="Freihandform: Form 39">
                  <a:extLst>
                    <a:ext uri="{FF2B5EF4-FFF2-40B4-BE49-F238E27FC236}">
                      <a16:creationId xmlns:a16="http://schemas.microsoft.com/office/drawing/2014/main" id="{D4900BE9-0844-F52C-683C-83E9AFD82357}"/>
                    </a:ext>
                  </a:extLst>
                </p:cNvPr>
                <p:cNvSpPr/>
                <p:nvPr/>
              </p:nvSpPr>
              <p:spPr>
                <a:xfrm>
                  <a:off x="1700517" y="3143686"/>
                  <a:ext cx="39063" cy="12683"/>
                </a:xfrm>
                <a:custGeom>
                  <a:avLst/>
                  <a:gdLst>
                    <a:gd name="connsiteX0" fmla="*/ 39064 w 39063"/>
                    <a:gd name="connsiteY0" fmla="*/ 0 h 12683"/>
                    <a:gd name="connsiteX1" fmla="*/ 0 w 39063"/>
                    <a:gd name="connsiteY1" fmla="*/ 0 h 1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63" h="12683">
                      <a:moveTo>
                        <a:pt x="39064" y="0"/>
                      </a:moveTo>
                      <a:lnTo>
                        <a:pt x="0" y="0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" name="Grafik 263">
                <a:extLst>
                  <a:ext uri="{FF2B5EF4-FFF2-40B4-BE49-F238E27FC236}">
                    <a16:creationId xmlns:a16="http://schemas.microsoft.com/office/drawing/2014/main" id="{EC0A35CE-CEBB-A87A-8D1A-066CBECA08E4}"/>
                  </a:ext>
                </a:extLst>
              </p:cNvPr>
              <p:cNvGrpSpPr/>
              <p:nvPr/>
            </p:nvGrpSpPr>
            <p:grpSpPr>
              <a:xfrm>
                <a:off x="1559735" y="3035245"/>
                <a:ext cx="38937" cy="38937"/>
                <a:chOff x="1559735" y="3035245"/>
                <a:chExt cx="38937" cy="38937"/>
              </a:xfrm>
            </p:grpSpPr>
            <p:sp>
              <p:nvSpPr>
                <p:cNvPr id="37" name="Freihandform: Form 36">
                  <a:extLst>
                    <a:ext uri="{FF2B5EF4-FFF2-40B4-BE49-F238E27FC236}">
                      <a16:creationId xmlns:a16="http://schemas.microsoft.com/office/drawing/2014/main" id="{62174197-E8F1-2E64-6AC2-08FAC7E23933}"/>
                    </a:ext>
                  </a:extLst>
                </p:cNvPr>
                <p:cNvSpPr/>
                <p:nvPr/>
              </p:nvSpPr>
              <p:spPr>
                <a:xfrm>
                  <a:off x="1579267" y="3035245"/>
                  <a:ext cx="12683" cy="38937"/>
                </a:xfrm>
                <a:custGeom>
                  <a:avLst/>
                  <a:gdLst>
                    <a:gd name="connsiteX0" fmla="*/ 0 w 12683"/>
                    <a:gd name="connsiteY0" fmla="*/ 0 h 38937"/>
                    <a:gd name="connsiteX1" fmla="*/ 0 w 12683"/>
                    <a:gd name="connsiteY1" fmla="*/ 38937 h 38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83" h="38937">
                      <a:moveTo>
                        <a:pt x="0" y="0"/>
                      </a:moveTo>
                      <a:lnTo>
                        <a:pt x="0" y="38937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8" name="Freihandform: Form 37">
                  <a:extLst>
                    <a:ext uri="{FF2B5EF4-FFF2-40B4-BE49-F238E27FC236}">
                      <a16:creationId xmlns:a16="http://schemas.microsoft.com/office/drawing/2014/main" id="{12AF9081-743D-CBE2-8DD4-3403A876A5FA}"/>
                    </a:ext>
                  </a:extLst>
                </p:cNvPr>
                <p:cNvSpPr/>
                <p:nvPr/>
              </p:nvSpPr>
              <p:spPr>
                <a:xfrm>
                  <a:off x="1559735" y="3054650"/>
                  <a:ext cx="38937" cy="12683"/>
                </a:xfrm>
                <a:custGeom>
                  <a:avLst/>
                  <a:gdLst>
                    <a:gd name="connsiteX0" fmla="*/ 38937 w 38937"/>
                    <a:gd name="connsiteY0" fmla="*/ 0 h 12683"/>
                    <a:gd name="connsiteX1" fmla="*/ 0 w 38937"/>
                    <a:gd name="connsiteY1" fmla="*/ 0 h 1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937" h="12683">
                      <a:moveTo>
                        <a:pt x="38937" y="0"/>
                      </a:moveTo>
                      <a:lnTo>
                        <a:pt x="0" y="0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1" name="Grafik 263">
                <a:extLst>
                  <a:ext uri="{FF2B5EF4-FFF2-40B4-BE49-F238E27FC236}">
                    <a16:creationId xmlns:a16="http://schemas.microsoft.com/office/drawing/2014/main" id="{6EF554A6-22DF-133D-3818-D66DF4DC5942}"/>
                  </a:ext>
                </a:extLst>
              </p:cNvPr>
              <p:cNvGrpSpPr/>
              <p:nvPr/>
            </p:nvGrpSpPr>
            <p:grpSpPr>
              <a:xfrm>
                <a:off x="1445841" y="2666801"/>
                <a:ext cx="39063" cy="38937"/>
                <a:chOff x="1445841" y="2666801"/>
                <a:chExt cx="39063" cy="38937"/>
              </a:xfrm>
            </p:grpSpPr>
            <p:sp>
              <p:nvSpPr>
                <p:cNvPr id="35" name="Freihandform: Form 34">
                  <a:extLst>
                    <a:ext uri="{FF2B5EF4-FFF2-40B4-BE49-F238E27FC236}">
                      <a16:creationId xmlns:a16="http://schemas.microsoft.com/office/drawing/2014/main" id="{41418388-C0D9-B7DD-02E9-8C86FAC13593}"/>
                    </a:ext>
                  </a:extLst>
                </p:cNvPr>
                <p:cNvSpPr/>
                <p:nvPr/>
              </p:nvSpPr>
              <p:spPr>
                <a:xfrm>
                  <a:off x="1465373" y="2666801"/>
                  <a:ext cx="12683" cy="38937"/>
                </a:xfrm>
                <a:custGeom>
                  <a:avLst/>
                  <a:gdLst>
                    <a:gd name="connsiteX0" fmla="*/ 0 w 12683"/>
                    <a:gd name="connsiteY0" fmla="*/ 0 h 38937"/>
                    <a:gd name="connsiteX1" fmla="*/ 0 w 12683"/>
                    <a:gd name="connsiteY1" fmla="*/ 38937 h 38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83" h="38937">
                      <a:moveTo>
                        <a:pt x="0" y="0"/>
                      </a:moveTo>
                      <a:lnTo>
                        <a:pt x="0" y="38937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6" name="Freihandform: Form 35">
                  <a:extLst>
                    <a:ext uri="{FF2B5EF4-FFF2-40B4-BE49-F238E27FC236}">
                      <a16:creationId xmlns:a16="http://schemas.microsoft.com/office/drawing/2014/main" id="{1944A896-053B-0BEB-FF0E-FA3B7187D22B}"/>
                    </a:ext>
                  </a:extLst>
                </p:cNvPr>
                <p:cNvSpPr/>
                <p:nvPr/>
              </p:nvSpPr>
              <p:spPr>
                <a:xfrm>
                  <a:off x="1445841" y="2686333"/>
                  <a:ext cx="39063" cy="12683"/>
                </a:xfrm>
                <a:custGeom>
                  <a:avLst/>
                  <a:gdLst>
                    <a:gd name="connsiteX0" fmla="*/ 39064 w 39063"/>
                    <a:gd name="connsiteY0" fmla="*/ 0 h 12683"/>
                    <a:gd name="connsiteX1" fmla="*/ 0 w 39063"/>
                    <a:gd name="connsiteY1" fmla="*/ 0 h 1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63" h="12683">
                      <a:moveTo>
                        <a:pt x="39064" y="0"/>
                      </a:moveTo>
                      <a:lnTo>
                        <a:pt x="0" y="0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2" name="Grafik 263">
                <a:extLst>
                  <a:ext uri="{FF2B5EF4-FFF2-40B4-BE49-F238E27FC236}">
                    <a16:creationId xmlns:a16="http://schemas.microsoft.com/office/drawing/2014/main" id="{B1293526-9A35-30BC-2FAE-AD2A59DA14C2}"/>
                  </a:ext>
                </a:extLst>
              </p:cNvPr>
              <p:cNvGrpSpPr/>
              <p:nvPr/>
            </p:nvGrpSpPr>
            <p:grpSpPr>
              <a:xfrm>
                <a:off x="1392318" y="2432671"/>
                <a:ext cx="38937" cy="39063"/>
                <a:chOff x="1392318" y="2432671"/>
                <a:chExt cx="38937" cy="39063"/>
              </a:xfrm>
            </p:grpSpPr>
            <p:sp>
              <p:nvSpPr>
                <p:cNvPr id="33" name="Freihandform: Form 32">
                  <a:extLst>
                    <a:ext uri="{FF2B5EF4-FFF2-40B4-BE49-F238E27FC236}">
                      <a16:creationId xmlns:a16="http://schemas.microsoft.com/office/drawing/2014/main" id="{6AC54226-6A1C-07EC-3E36-AFDAE3AB2DBD}"/>
                    </a:ext>
                  </a:extLst>
                </p:cNvPr>
                <p:cNvSpPr/>
                <p:nvPr/>
              </p:nvSpPr>
              <p:spPr>
                <a:xfrm>
                  <a:off x="1411723" y="2432671"/>
                  <a:ext cx="12683" cy="39063"/>
                </a:xfrm>
                <a:custGeom>
                  <a:avLst/>
                  <a:gdLst>
                    <a:gd name="connsiteX0" fmla="*/ 0 w 12683"/>
                    <a:gd name="connsiteY0" fmla="*/ 0 h 39063"/>
                    <a:gd name="connsiteX1" fmla="*/ 0 w 12683"/>
                    <a:gd name="connsiteY1" fmla="*/ 39064 h 3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83" h="39063">
                      <a:moveTo>
                        <a:pt x="0" y="0"/>
                      </a:moveTo>
                      <a:lnTo>
                        <a:pt x="0" y="39064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4" name="Freihandform: Form 33">
                  <a:extLst>
                    <a:ext uri="{FF2B5EF4-FFF2-40B4-BE49-F238E27FC236}">
                      <a16:creationId xmlns:a16="http://schemas.microsoft.com/office/drawing/2014/main" id="{BBED5732-8295-9099-29EB-17616D6B0506}"/>
                    </a:ext>
                  </a:extLst>
                </p:cNvPr>
                <p:cNvSpPr/>
                <p:nvPr/>
              </p:nvSpPr>
              <p:spPr>
                <a:xfrm>
                  <a:off x="1392318" y="2452203"/>
                  <a:ext cx="38937" cy="12683"/>
                </a:xfrm>
                <a:custGeom>
                  <a:avLst/>
                  <a:gdLst>
                    <a:gd name="connsiteX0" fmla="*/ 38937 w 38937"/>
                    <a:gd name="connsiteY0" fmla="*/ 0 h 12683"/>
                    <a:gd name="connsiteX1" fmla="*/ 0 w 38937"/>
                    <a:gd name="connsiteY1" fmla="*/ 0 h 1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937" h="12683">
                      <a:moveTo>
                        <a:pt x="38937" y="0"/>
                      </a:moveTo>
                      <a:lnTo>
                        <a:pt x="0" y="0"/>
                      </a:lnTo>
                    </a:path>
                  </a:pathLst>
                </a:custGeom>
                <a:ln w="12700" cap="flat">
                  <a:solidFill>
                    <a:schemeClr val="accent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5D5CAB2-E76C-4215-7E87-CC24A3F190BC}"/>
              </a:ext>
            </a:extLst>
          </p:cNvPr>
          <p:cNvGrpSpPr/>
          <p:nvPr/>
        </p:nvGrpSpPr>
        <p:grpSpPr>
          <a:xfrm>
            <a:off x="5117306" y="1739832"/>
            <a:ext cx="2312191" cy="1844931"/>
            <a:chOff x="5117306" y="1739832"/>
            <a:chExt cx="2312191" cy="1844931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F7E154A9-AE37-05FE-398C-4608C52A40E6}"/>
                </a:ext>
              </a:extLst>
            </p:cNvPr>
            <p:cNvSpPr/>
            <p:nvPr/>
          </p:nvSpPr>
          <p:spPr>
            <a:xfrm>
              <a:off x="5117306" y="1739832"/>
              <a:ext cx="245271" cy="1844931"/>
            </a:xfrm>
            <a:custGeom>
              <a:avLst/>
              <a:gdLst>
                <a:gd name="connsiteX0" fmla="*/ 0 w 245271"/>
                <a:gd name="connsiteY0" fmla="*/ 0 h 1844931"/>
                <a:gd name="connsiteX1" fmla="*/ 21461 w 245271"/>
                <a:gd name="connsiteY1" fmla="*/ 0 h 1844931"/>
                <a:gd name="connsiteX2" fmla="*/ 21461 w 245271"/>
                <a:gd name="connsiteY2" fmla="*/ 206216 h 1844931"/>
                <a:gd name="connsiteX3" fmla="*/ 28104 w 245271"/>
                <a:gd name="connsiteY3" fmla="*/ 206216 h 1844931"/>
                <a:gd name="connsiteX4" fmla="*/ 28104 w 245271"/>
                <a:gd name="connsiteY4" fmla="*/ 411293 h 1844931"/>
                <a:gd name="connsiteX5" fmla="*/ 62468 w 245271"/>
                <a:gd name="connsiteY5" fmla="*/ 411293 h 1844931"/>
                <a:gd name="connsiteX6" fmla="*/ 62468 w 245271"/>
                <a:gd name="connsiteY6" fmla="*/ 884742 h 1844931"/>
                <a:gd name="connsiteX7" fmla="*/ 95937 w 245271"/>
                <a:gd name="connsiteY7" fmla="*/ 884742 h 1844931"/>
                <a:gd name="connsiteX8" fmla="*/ 95937 w 245271"/>
                <a:gd name="connsiteY8" fmla="*/ 1126657 h 1844931"/>
                <a:gd name="connsiteX9" fmla="*/ 119570 w 245271"/>
                <a:gd name="connsiteY9" fmla="*/ 1126657 h 1844931"/>
                <a:gd name="connsiteX10" fmla="*/ 119570 w 245271"/>
                <a:gd name="connsiteY10" fmla="*/ 1367179 h 1844931"/>
                <a:gd name="connsiteX11" fmla="*/ 187658 w 245271"/>
                <a:gd name="connsiteY11" fmla="*/ 1367179 h 1844931"/>
                <a:gd name="connsiteX12" fmla="*/ 187658 w 245271"/>
                <a:gd name="connsiteY12" fmla="*/ 1601498 h 1844931"/>
                <a:gd name="connsiteX13" fmla="*/ 245271 w 245271"/>
                <a:gd name="connsiteY13" fmla="*/ 1601498 h 1844931"/>
                <a:gd name="connsiteX14" fmla="*/ 245271 w 245271"/>
                <a:gd name="connsiteY14" fmla="*/ 1844932 h 184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5271" h="1844931">
                  <a:moveTo>
                    <a:pt x="0" y="0"/>
                  </a:moveTo>
                  <a:lnTo>
                    <a:pt x="21461" y="0"/>
                  </a:lnTo>
                  <a:lnTo>
                    <a:pt x="21461" y="206216"/>
                  </a:lnTo>
                  <a:lnTo>
                    <a:pt x="28104" y="206216"/>
                  </a:lnTo>
                  <a:lnTo>
                    <a:pt x="28104" y="411293"/>
                  </a:lnTo>
                  <a:lnTo>
                    <a:pt x="62468" y="411293"/>
                  </a:lnTo>
                  <a:lnTo>
                    <a:pt x="62468" y="884742"/>
                  </a:lnTo>
                  <a:lnTo>
                    <a:pt x="95937" y="884742"/>
                  </a:lnTo>
                  <a:lnTo>
                    <a:pt x="95937" y="1126657"/>
                  </a:lnTo>
                  <a:lnTo>
                    <a:pt x="119570" y="1126657"/>
                  </a:lnTo>
                  <a:lnTo>
                    <a:pt x="119570" y="1367179"/>
                  </a:lnTo>
                  <a:lnTo>
                    <a:pt x="187658" y="1367179"/>
                  </a:lnTo>
                  <a:lnTo>
                    <a:pt x="187658" y="1601498"/>
                  </a:lnTo>
                  <a:lnTo>
                    <a:pt x="245271" y="1601498"/>
                  </a:lnTo>
                  <a:lnTo>
                    <a:pt x="245271" y="1844932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9A62366D-B909-692E-DC17-3E804C89C19D}"/>
                </a:ext>
              </a:extLst>
            </p:cNvPr>
            <p:cNvSpPr/>
            <p:nvPr/>
          </p:nvSpPr>
          <p:spPr>
            <a:xfrm>
              <a:off x="5120499" y="1739832"/>
              <a:ext cx="2296223" cy="1671882"/>
            </a:xfrm>
            <a:custGeom>
              <a:avLst/>
              <a:gdLst>
                <a:gd name="connsiteX0" fmla="*/ 2296224 w 2296223"/>
                <a:gd name="connsiteY0" fmla="*/ 1671882 h 1671882"/>
                <a:gd name="connsiteX1" fmla="*/ 887831 w 2296223"/>
                <a:gd name="connsiteY1" fmla="*/ 1671882 h 1671882"/>
                <a:gd name="connsiteX2" fmla="*/ 887831 w 2296223"/>
                <a:gd name="connsiteY2" fmla="*/ 1592130 h 1671882"/>
                <a:gd name="connsiteX3" fmla="*/ 494758 w 2296223"/>
                <a:gd name="connsiteY3" fmla="*/ 1592130 h 1671882"/>
                <a:gd name="connsiteX4" fmla="*/ 494758 w 2296223"/>
                <a:gd name="connsiteY4" fmla="*/ 1509340 h 1671882"/>
                <a:gd name="connsiteX5" fmla="*/ 225854 w 2296223"/>
                <a:gd name="connsiteY5" fmla="*/ 1509340 h 1671882"/>
                <a:gd name="connsiteX6" fmla="*/ 225854 w 2296223"/>
                <a:gd name="connsiteY6" fmla="*/ 1424651 h 1671882"/>
                <a:gd name="connsiteX7" fmla="*/ 184464 w 2296223"/>
                <a:gd name="connsiteY7" fmla="*/ 1424651 h 1671882"/>
                <a:gd name="connsiteX8" fmla="*/ 184464 w 2296223"/>
                <a:gd name="connsiteY8" fmla="*/ 1338949 h 1671882"/>
                <a:gd name="connsiteX9" fmla="*/ 142564 w 2296223"/>
                <a:gd name="connsiteY9" fmla="*/ 1338949 h 1671882"/>
                <a:gd name="connsiteX10" fmla="*/ 142564 w 2296223"/>
                <a:gd name="connsiteY10" fmla="*/ 1254386 h 1671882"/>
                <a:gd name="connsiteX11" fmla="*/ 84184 w 2296223"/>
                <a:gd name="connsiteY11" fmla="*/ 1254386 h 1671882"/>
                <a:gd name="connsiteX12" fmla="*/ 84184 w 2296223"/>
                <a:gd name="connsiteY12" fmla="*/ 1169444 h 1671882"/>
                <a:gd name="connsiteX13" fmla="*/ 59913 w 2296223"/>
                <a:gd name="connsiteY13" fmla="*/ 1169444 h 1671882"/>
                <a:gd name="connsiteX14" fmla="*/ 59913 w 2296223"/>
                <a:gd name="connsiteY14" fmla="*/ 920567 h 1671882"/>
                <a:gd name="connsiteX15" fmla="*/ 50204 w 2296223"/>
                <a:gd name="connsiteY15" fmla="*/ 920567 h 1671882"/>
                <a:gd name="connsiteX16" fmla="*/ 50204 w 2296223"/>
                <a:gd name="connsiteY16" fmla="*/ 836637 h 1671882"/>
                <a:gd name="connsiteX17" fmla="*/ 42539 w 2296223"/>
                <a:gd name="connsiteY17" fmla="*/ 836637 h 1671882"/>
                <a:gd name="connsiteX18" fmla="*/ 42539 w 2296223"/>
                <a:gd name="connsiteY18" fmla="*/ 411293 h 1671882"/>
                <a:gd name="connsiteX19" fmla="*/ 32831 w 2296223"/>
                <a:gd name="connsiteY19" fmla="*/ 411293 h 1671882"/>
                <a:gd name="connsiteX20" fmla="*/ 32831 w 2296223"/>
                <a:gd name="connsiteY20" fmla="*/ 334832 h 1671882"/>
                <a:gd name="connsiteX21" fmla="*/ 24910 w 2296223"/>
                <a:gd name="connsiteY21" fmla="*/ 334832 h 1671882"/>
                <a:gd name="connsiteX22" fmla="*/ 24910 w 2296223"/>
                <a:gd name="connsiteY22" fmla="*/ 254447 h 1671882"/>
                <a:gd name="connsiteX23" fmla="*/ 18012 w 2296223"/>
                <a:gd name="connsiteY23" fmla="*/ 254447 h 1671882"/>
                <a:gd name="connsiteX24" fmla="*/ 18012 w 2296223"/>
                <a:gd name="connsiteY24" fmla="*/ 0 h 1671882"/>
                <a:gd name="connsiteX25" fmla="*/ 0 w 2296223"/>
                <a:gd name="connsiteY25" fmla="*/ 0 h 167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96223" h="1671882">
                  <a:moveTo>
                    <a:pt x="2296224" y="1671882"/>
                  </a:moveTo>
                  <a:lnTo>
                    <a:pt x="887831" y="1671882"/>
                  </a:lnTo>
                  <a:lnTo>
                    <a:pt x="887831" y="1592130"/>
                  </a:lnTo>
                  <a:lnTo>
                    <a:pt x="494758" y="1592130"/>
                  </a:lnTo>
                  <a:lnTo>
                    <a:pt x="494758" y="1509340"/>
                  </a:lnTo>
                  <a:lnTo>
                    <a:pt x="225854" y="1509340"/>
                  </a:lnTo>
                  <a:lnTo>
                    <a:pt x="225854" y="1424651"/>
                  </a:lnTo>
                  <a:lnTo>
                    <a:pt x="184464" y="1424651"/>
                  </a:lnTo>
                  <a:lnTo>
                    <a:pt x="184464" y="1338949"/>
                  </a:lnTo>
                  <a:lnTo>
                    <a:pt x="142564" y="1338949"/>
                  </a:lnTo>
                  <a:lnTo>
                    <a:pt x="142564" y="1254386"/>
                  </a:lnTo>
                  <a:lnTo>
                    <a:pt x="84184" y="1254386"/>
                  </a:lnTo>
                  <a:lnTo>
                    <a:pt x="84184" y="1169444"/>
                  </a:lnTo>
                  <a:lnTo>
                    <a:pt x="59913" y="1169444"/>
                  </a:lnTo>
                  <a:lnTo>
                    <a:pt x="59913" y="920567"/>
                  </a:lnTo>
                  <a:lnTo>
                    <a:pt x="50204" y="920567"/>
                  </a:lnTo>
                  <a:lnTo>
                    <a:pt x="50204" y="836637"/>
                  </a:lnTo>
                  <a:lnTo>
                    <a:pt x="42539" y="836637"/>
                  </a:lnTo>
                  <a:lnTo>
                    <a:pt x="42539" y="411293"/>
                  </a:lnTo>
                  <a:lnTo>
                    <a:pt x="32831" y="411293"/>
                  </a:lnTo>
                  <a:lnTo>
                    <a:pt x="32831" y="334832"/>
                  </a:lnTo>
                  <a:lnTo>
                    <a:pt x="24910" y="334832"/>
                  </a:lnTo>
                  <a:lnTo>
                    <a:pt x="24910" y="254447"/>
                  </a:lnTo>
                  <a:lnTo>
                    <a:pt x="18012" y="254447"/>
                  </a:lnTo>
                  <a:lnTo>
                    <a:pt x="18012" y="0"/>
                  </a:lnTo>
                  <a:lnTo>
                    <a:pt x="0" y="0"/>
                  </a:lnTo>
                </a:path>
              </a:pathLst>
            </a:custGeom>
            <a:noFill/>
            <a:ln w="1273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006931D-0D5C-22D8-6290-075CDCF3B3F7}"/>
                </a:ext>
              </a:extLst>
            </p:cNvPr>
            <p:cNvSpPr/>
            <p:nvPr/>
          </p:nvSpPr>
          <p:spPr>
            <a:xfrm>
              <a:off x="5118583" y="1739832"/>
              <a:ext cx="2213700" cy="1715556"/>
            </a:xfrm>
            <a:custGeom>
              <a:avLst/>
              <a:gdLst>
                <a:gd name="connsiteX0" fmla="*/ 2213700 w 2213700"/>
                <a:gd name="connsiteY0" fmla="*/ 1715556 h 1715556"/>
                <a:gd name="connsiteX1" fmla="*/ 923088 w 2213700"/>
                <a:gd name="connsiteY1" fmla="*/ 1715556 h 1715556"/>
                <a:gd name="connsiteX2" fmla="*/ 923088 w 2213700"/>
                <a:gd name="connsiteY2" fmla="*/ 1650615 h 1715556"/>
                <a:gd name="connsiteX3" fmla="*/ 353727 w 2213700"/>
                <a:gd name="connsiteY3" fmla="*/ 1650615 h 1715556"/>
                <a:gd name="connsiteX4" fmla="*/ 353727 w 2213700"/>
                <a:gd name="connsiteY4" fmla="*/ 1601118 h 1715556"/>
                <a:gd name="connsiteX5" fmla="*/ 345424 w 2213700"/>
                <a:gd name="connsiteY5" fmla="*/ 1601118 h 1715556"/>
                <a:gd name="connsiteX6" fmla="*/ 345424 w 2213700"/>
                <a:gd name="connsiteY6" fmla="*/ 1559217 h 1715556"/>
                <a:gd name="connsiteX7" fmla="*/ 286788 w 2213700"/>
                <a:gd name="connsiteY7" fmla="*/ 1559217 h 1715556"/>
                <a:gd name="connsiteX8" fmla="*/ 286788 w 2213700"/>
                <a:gd name="connsiteY8" fmla="*/ 1508201 h 1715556"/>
                <a:gd name="connsiteX9" fmla="*/ 278230 w 2213700"/>
                <a:gd name="connsiteY9" fmla="*/ 1508201 h 1715556"/>
                <a:gd name="connsiteX10" fmla="*/ 278230 w 2213700"/>
                <a:gd name="connsiteY10" fmla="*/ 1409587 h 1715556"/>
                <a:gd name="connsiteX11" fmla="*/ 245399 w 2213700"/>
                <a:gd name="connsiteY11" fmla="*/ 1409587 h 1715556"/>
                <a:gd name="connsiteX12" fmla="*/ 245399 w 2213700"/>
                <a:gd name="connsiteY12" fmla="*/ 1367685 h 1715556"/>
                <a:gd name="connsiteX13" fmla="*/ 219467 w 2213700"/>
                <a:gd name="connsiteY13" fmla="*/ 1367685 h 1715556"/>
                <a:gd name="connsiteX14" fmla="*/ 219467 w 2213700"/>
                <a:gd name="connsiteY14" fmla="*/ 1317935 h 1715556"/>
                <a:gd name="connsiteX15" fmla="*/ 203754 w 2213700"/>
                <a:gd name="connsiteY15" fmla="*/ 1317935 h 1715556"/>
                <a:gd name="connsiteX16" fmla="*/ 203754 w 2213700"/>
                <a:gd name="connsiteY16" fmla="*/ 1268565 h 1715556"/>
                <a:gd name="connsiteX17" fmla="*/ 186636 w 2213700"/>
                <a:gd name="connsiteY17" fmla="*/ 1268565 h 1715556"/>
                <a:gd name="connsiteX18" fmla="*/ 186636 w 2213700"/>
                <a:gd name="connsiteY18" fmla="*/ 1225144 h 1715556"/>
                <a:gd name="connsiteX19" fmla="*/ 178077 w 2213700"/>
                <a:gd name="connsiteY19" fmla="*/ 1225144 h 1715556"/>
                <a:gd name="connsiteX20" fmla="*/ 178077 w 2213700"/>
                <a:gd name="connsiteY20" fmla="*/ 1126403 h 1715556"/>
                <a:gd name="connsiteX21" fmla="*/ 170668 w 2213700"/>
                <a:gd name="connsiteY21" fmla="*/ 1126403 h 1715556"/>
                <a:gd name="connsiteX22" fmla="*/ 170668 w 2213700"/>
                <a:gd name="connsiteY22" fmla="*/ 1034625 h 1715556"/>
                <a:gd name="connsiteX23" fmla="*/ 144225 w 2213700"/>
                <a:gd name="connsiteY23" fmla="*/ 1034625 h 1715556"/>
                <a:gd name="connsiteX24" fmla="*/ 144225 w 2213700"/>
                <a:gd name="connsiteY24" fmla="*/ 984748 h 1715556"/>
                <a:gd name="connsiteX25" fmla="*/ 119570 w 2213700"/>
                <a:gd name="connsiteY25" fmla="*/ 984748 h 1715556"/>
                <a:gd name="connsiteX26" fmla="*/ 119570 w 2213700"/>
                <a:gd name="connsiteY26" fmla="*/ 942214 h 1715556"/>
                <a:gd name="connsiteX27" fmla="*/ 101941 w 2213700"/>
                <a:gd name="connsiteY27" fmla="*/ 942214 h 1715556"/>
                <a:gd name="connsiteX28" fmla="*/ 101941 w 2213700"/>
                <a:gd name="connsiteY28" fmla="*/ 858411 h 1715556"/>
                <a:gd name="connsiteX29" fmla="*/ 94276 w 2213700"/>
                <a:gd name="connsiteY29" fmla="*/ 858411 h 1715556"/>
                <a:gd name="connsiteX30" fmla="*/ 94276 w 2213700"/>
                <a:gd name="connsiteY30" fmla="*/ 815623 h 1715556"/>
                <a:gd name="connsiteX31" fmla="*/ 86228 w 2213700"/>
                <a:gd name="connsiteY31" fmla="*/ 815623 h 1715556"/>
                <a:gd name="connsiteX32" fmla="*/ 86228 w 2213700"/>
                <a:gd name="connsiteY32" fmla="*/ 772962 h 1715556"/>
                <a:gd name="connsiteX33" fmla="*/ 77414 w 2213700"/>
                <a:gd name="connsiteY33" fmla="*/ 772962 h 1715556"/>
                <a:gd name="connsiteX34" fmla="*/ 77414 w 2213700"/>
                <a:gd name="connsiteY34" fmla="*/ 687387 h 1715556"/>
                <a:gd name="connsiteX35" fmla="*/ 68855 w 2213700"/>
                <a:gd name="connsiteY35" fmla="*/ 687387 h 1715556"/>
                <a:gd name="connsiteX36" fmla="*/ 68855 w 2213700"/>
                <a:gd name="connsiteY36" fmla="*/ 518389 h 1715556"/>
                <a:gd name="connsiteX37" fmla="*/ 61190 w 2213700"/>
                <a:gd name="connsiteY37" fmla="*/ 518389 h 1715556"/>
                <a:gd name="connsiteX38" fmla="*/ 61190 w 2213700"/>
                <a:gd name="connsiteY38" fmla="*/ 430028 h 1715556"/>
                <a:gd name="connsiteX39" fmla="*/ 53398 w 2213700"/>
                <a:gd name="connsiteY39" fmla="*/ 430028 h 1715556"/>
                <a:gd name="connsiteX40" fmla="*/ 53398 w 2213700"/>
                <a:gd name="connsiteY40" fmla="*/ 390785 h 1715556"/>
                <a:gd name="connsiteX41" fmla="*/ 43817 w 2213700"/>
                <a:gd name="connsiteY41" fmla="*/ 390785 h 1715556"/>
                <a:gd name="connsiteX42" fmla="*/ 43817 w 2213700"/>
                <a:gd name="connsiteY42" fmla="*/ 256093 h 1715556"/>
                <a:gd name="connsiteX43" fmla="*/ 35130 w 2213700"/>
                <a:gd name="connsiteY43" fmla="*/ 256093 h 1715556"/>
                <a:gd name="connsiteX44" fmla="*/ 35130 w 2213700"/>
                <a:gd name="connsiteY44" fmla="*/ 213685 h 1715556"/>
                <a:gd name="connsiteX45" fmla="*/ 27976 w 2213700"/>
                <a:gd name="connsiteY45" fmla="*/ 213685 h 1715556"/>
                <a:gd name="connsiteX46" fmla="*/ 27976 w 2213700"/>
                <a:gd name="connsiteY46" fmla="*/ 128743 h 1715556"/>
                <a:gd name="connsiteX47" fmla="*/ 20184 w 2213700"/>
                <a:gd name="connsiteY47" fmla="*/ 128743 h 1715556"/>
                <a:gd name="connsiteX48" fmla="*/ 20184 w 2213700"/>
                <a:gd name="connsiteY48" fmla="*/ 41522 h 1715556"/>
                <a:gd name="connsiteX49" fmla="*/ 11114 w 2213700"/>
                <a:gd name="connsiteY49" fmla="*/ 41522 h 1715556"/>
                <a:gd name="connsiteX50" fmla="*/ 11114 w 2213700"/>
                <a:gd name="connsiteY50" fmla="*/ 0 h 1715556"/>
                <a:gd name="connsiteX51" fmla="*/ 0 w 2213700"/>
                <a:gd name="connsiteY51" fmla="*/ 0 h 171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13700" h="1715556">
                  <a:moveTo>
                    <a:pt x="2213700" y="1715556"/>
                  </a:moveTo>
                  <a:lnTo>
                    <a:pt x="923088" y="1715556"/>
                  </a:lnTo>
                  <a:lnTo>
                    <a:pt x="923088" y="1650615"/>
                  </a:lnTo>
                  <a:lnTo>
                    <a:pt x="353727" y="1650615"/>
                  </a:lnTo>
                  <a:lnTo>
                    <a:pt x="353727" y="1601118"/>
                  </a:lnTo>
                  <a:lnTo>
                    <a:pt x="345424" y="1601118"/>
                  </a:lnTo>
                  <a:lnTo>
                    <a:pt x="345424" y="1559217"/>
                  </a:lnTo>
                  <a:lnTo>
                    <a:pt x="286788" y="1559217"/>
                  </a:lnTo>
                  <a:lnTo>
                    <a:pt x="286788" y="1508201"/>
                  </a:lnTo>
                  <a:lnTo>
                    <a:pt x="278230" y="1508201"/>
                  </a:lnTo>
                  <a:lnTo>
                    <a:pt x="278230" y="1409587"/>
                  </a:lnTo>
                  <a:lnTo>
                    <a:pt x="245399" y="1409587"/>
                  </a:lnTo>
                  <a:lnTo>
                    <a:pt x="245399" y="1367685"/>
                  </a:lnTo>
                  <a:lnTo>
                    <a:pt x="219467" y="1367685"/>
                  </a:lnTo>
                  <a:lnTo>
                    <a:pt x="219467" y="1317935"/>
                  </a:lnTo>
                  <a:lnTo>
                    <a:pt x="203754" y="1317935"/>
                  </a:lnTo>
                  <a:lnTo>
                    <a:pt x="203754" y="1268565"/>
                  </a:lnTo>
                  <a:lnTo>
                    <a:pt x="186636" y="1268565"/>
                  </a:lnTo>
                  <a:lnTo>
                    <a:pt x="186636" y="1225144"/>
                  </a:lnTo>
                  <a:lnTo>
                    <a:pt x="178077" y="1225144"/>
                  </a:lnTo>
                  <a:lnTo>
                    <a:pt x="178077" y="1126403"/>
                  </a:lnTo>
                  <a:lnTo>
                    <a:pt x="170668" y="1126403"/>
                  </a:lnTo>
                  <a:lnTo>
                    <a:pt x="170668" y="1034625"/>
                  </a:lnTo>
                  <a:lnTo>
                    <a:pt x="144225" y="1034625"/>
                  </a:lnTo>
                  <a:lnTo>
                    <a:pt x="144225" y="984748"/>
                  </a:lnTo>
                  <a:lnTo>
                    <a:pt x="119570" y="984748"/>
                  </a:lnTo>
                  <a:lnTo>
                    <a:pt x="119570" y="942214"/>
                  </a:lnTo>
                  <a:lnTo>
                    <a:pt x="101941" y="942214"/>
                  </a:lnTo>
                  <a:lnTo>
                    <a:pt x="101941" y="858411"/>
                  </a:lnTo>
                  <a:lnTo>
                    <a:pt x="94276" y="858411"/>
                  </a:lnTo>
                  <a:lnTo>
                    <a:pt x="94276" y="815623"/>
                  </a:lnTo>
                  <a:lnTo>
                    <a:pt x="86228" y="815623"/>
                  </a:lnTo>
                  <a:lnTo>
                    <a:pt x="86228" y="772962"/>
                  </a:lnTo>
                  <a:lnTo>
                    <a:pt x="77414" y="772962"/>
                  </a:lnTo>
                  <a:lnTo>
                    <a:pt x="77414" y="687387"/>
                  </a:lnTo>
                  <a:lnTo>
                    <a:pt x="68855" y="687387"/>
                  </a:lnTo>
                  <a:lnTo>
                    <a:pt x="68855" y="518389"/>
                  </a:lnTo>
                  <a:lnTo>
                    <a:pt x="61190" y="518389"/>
                  </a:lnTo>
                  <a:lnTo>
                    <a:pt x="61190" y="430028"/>
                  </a:lnTo>
                  <a:lnTo>
                    <a:pt x="53398" y="430028"/>
                  </a:lnTo>
                  <a:lnTo>
                    <a:pt x="53398" y="390785"/>
                  </a:lnTo>
                  <a:lnTo>
                    <a:pt x="43817" y="390785"/>
                  </a:lnTo>
                  <a:lnTo>
                    <a:pt x="43817" y="256093"/>
                  </a:lnTo>
                  <a:lnTo>
                    <a:pt x="35130" y="256093"/>
                  </a:lnTo>
                  <a:lnTo>
                    <a:pt x="35130" y="213685"/>
                  </a:lnTo>
                  <a:lnTo>
                    <a:pt x="27976" y="213685"/>
                  </a:lnTo>
                  <a:lnTo>
                    <a:pt x="27976" y="128743"/>
                  </a:lnTo>
                  <a:lnTo>
                    <a:pt x="20184" y="128743"/>
                  </a:lnTo>
                  <a:lnTo>
                    <a:pt x="20184" y="41522"/>
                  </a:lnTo>
                  <a:lnTo>
                    <a:pt x="11114" y="41522"/>
                  </a:lnTo>
                  <a:lnTo>
                    <a:pt x="11114" y="0"/>
                  </a:lnTo>
                  <a:lnTo>
                    <a:pt x="0" y="0"/>
                  </a:lnTo>
                </a:path>
              </a:pathLst>
            </a:custGeom>
            <a:noFill/>
            <a:ln w="1273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3" name="Grafik 291">
              <a:extLst>
                <a:ext uri="{FF2B5EF4-FFF2-40B4-BE49-F238E27FC236}">
                  <a16:creationId xmlns:a16="http://schemas.microsoft.com/office/drawing/2014/main" id="{68DDC697-A0ED-D246-6DD8-2A0BC81EFE6D}"/>
                </a:ext>
              </a:extLst>
            </p:cNvPr>
            <p:cNvGrpSpPr/>
            <p:nvPr/>
          </p:nvGrpSpPr>
          <p:grpSpPr>
            <a:xfrm>
              <a:off x="6604518" y="3437159"/>
              <a:ext cx="39856" cy="36584"/>
              <a:chOff x="6604518" y="3437159"/>
              <a:chExt cx="39856" cy="36584"/>
            </a:xfrm>
          </p:grpSpPr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D77A29AA-74E8-1A3B-0F52-97316E5720E5}"/>
                  </a:ext>
                </a:extLst>
              </p:cNvPr>
              <p:cNvSpPr/>
              <p:nvPr/>
            </p:nvSpPr>
            <p:spPr>
              <a:xfrm>
                <a:off x="6624446" y="3437159"/>
                <a:ext cx="12774" cy="36584"/>
              </a:xfrm>
              <a:custGeom>
                <a:avLst/>
                <a:gdLst>
                  <a:gd name="connsiteX0" fmla="*/ 0 w 12774"/>
                  <a:gd name="connsiteY0" fmla="*/ 0 h 36584"/>
                  <a:gd name="connsiteX1" fmla="*/ 0 w 12774"/>
                  <a:gd name="connsiteY1" fmla="*/ 36585 h 3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74" h="36584">
                    <a:moveTo>
                      <a:pt x="0" y="0"/>
                    </a:moveTo>
                    <a:lnTo>
                      <a:pt x="0" y="36585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0B641AB0-20F5-A50E-8BA9-7E2CA29E0F10}"/>
                  </a:ext>
                </a:extLst>
              </p:cNvPr>
              <p:cNvSpPr/>
              <p:nvPr/>
            </p:nvSpPr>
            <p:spPr>
              <a:xfrm>
                <a:off x="6604518" y="3455388"/>
                <a:ext cx="39856" cy="12659"/>
              </a:xfrm>
              <a:custGeom>
                <a:avLst/>
                <a:gdLst>
                  <a:gd name="connsiteX0" fmla="*/ 39857 w 39856"/>
                  <a:gd name="connsiteY0" fmla="*/ 0 h 12659"/>
                  <a:gd name="connsiteX1" fmla="*/ 0 w 39856"/>
                  <a:gd name="connsiteY1" fmla="*/ 0 h 1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56" h="12659">
                    <a:moveTo>
                      <a:pt x="39857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4" name="Grafik 291">
              <a:extLst>
                <a:ext uri="{FF2B5EF4-FFF2-40B4-BE49-F238E27FC236}">
                  <a16:creationId xmlns:a16="http://schemas.microsoft.com/office/drawing/2014/main" id="{0A2C2D81-E4D5-4285-7E55-E5310128663C}"/>
                </a:ext>
              </a:extLst>
            </p:cNvPr>
            <p:cNvGrpSpPr/>
            <p:nvPr/>
          </p:nvGrpSpPr>
          <p:grpSpPr>
            <a:xfrm>
              <a:off x="7305329" y="3437159"/>
              <a:ext cx="39856" cy="36584"/>
              <a:chOff x="7305329" y="3437159"/>
              <a:chExt cx="39856" cy="36584"/>
            </a:xfrm>
          </p:grpSpPr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D9D9B0F6-8E8F-6671-8DA7-BF1A76AC9D99}"/>
                  </a:ext>
                </a:extLst>
              </p:cNvPr>
              <p:cNvSpPr/>
              <p:nvPr/>
            </p:nvSpPr>
            <p:spPr>
              <a:xfrm>
                <a:off x="7325257" y="3437159"/>
                <a:ext cx="12774" cy="36584"/>
              </a:xfrm>
              <a:custGeom>
                <a:avLst/>
                <a:gdLst>
                  <a:gd name="connsiteX0" fmla="*/ 0 w 12774"/>
                  <a:gd name="connsiteY0" fmla="*/ 0 h 36584"/>
                  <a:gd name="connsiteX1" fmla="*/ 0 w 12774"/>
                  <a:gd name="connsiteY1" fmla="*/ 36585 h 3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74" h="36584">
                    <a:moveTo>
                      <a:pt x="0" y="0"/>
                    </a:moveTo>
                    <a:lnTo>
                      <a:pt x="0" y="36585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C3440074-CEBF-F1B0-A714-76294CA1E9CA}"/>
                  </a:ext>
                </a:extLst>
              </p:cNvPr>
              <p:cNvSpPr/>
              <p:nvPr/>
            </p:nvSpPr>
            <p:spPr>
              <a:xfrm>
                <a:off x="7305329" y="3455388"/>
                <a:ext cx="39856" cy="12659"/>
              </a:xfrm>
              <a:custGeom>
                <a:avLst/>
                <a:gdLst>
                  <a:gd name="connsiteX0" fmla="*/ 39856 w 39856"/>
                  <a:gd name="connsiteY0" fmla="*/ 0 h 12659"/>
                  <a:gd name="connsiteX1" fmla="*/ 0 w 39856"/>
                  <a:gd name="connsiteY1" fmla="*/ 0 h 1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56" h="12659">
                    <a:moveTo>
                      <a:pt x="39856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5" name="Grafik 291">
              <a:extLst>
                <a:ext uri="{FF2B5EF4-FFF2-40B4-BE49-F238E27FC236}">
                  <a16:creationId xmlns:a16="http://schemas.microsoft.com/office/drawing/2014/main" id="{A46A3A37-4074-5039-D8E9-4FF8E9BCE40D}"/>
                </a:ext>
              </a:extLst>
            </p:cNvPr>
            <p:cNvGrpSpPr/>
            <p:nvPr/>
          </p:nvGrpSpPr>
          <p:grpSpPr>
            <a:xfrm>
              <a:off x="5716942" y="3371458"/>
              <a:ext cx="39856" cy="36711"/>
              <a:chOff x="5716942" y="3371458"/>
              <a:chExt cx="39856" cy="36711"/>
            </a:xfrm>
          </p:grpSpPr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8017AECF-4D29-33D4-4FE1-2BDF0D40DBE6}"/>
                  </a:ext>
                </a:extLst>
              </p:cNvPr>
              <p:cNvSpPr/>
              <p:nvPr/>
            </p:nvSpPr>
            <p:spPr>
              <a:xfrm>
                <a:off x="5736871" y="3371458"/>
                <a:ext cx="12774" cy="36711"/>
              </a:xfrm>
              <a:custGeom>
                <a:avLst/>
                <a:gdLst>
                  <a:gd name="connsiteX0" fmla="*/ 0 w 12774"/>
                  <a:gd name="connsiteY0" fmla="*/ 0 h 36711"/>
                  <a:gd name="connsiteX1" fmla="*/ 0 w 12774"/>
                  <a:gd name="connsiteY1" fmla="*/ 36711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74" h="36711">
                    <a:moveTo>
                      <a:pt x="0" y="0"/>
                    </a:moveTo>
                    <a:lnTo>
                      <a:pt x="0" y="36711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AA5E6440-1E03-629E-1E06-1BC1E5105722}"/>
                  </a:ext>
                </a:extLst>
              </p:cNvPr>
              <p:cNvSpPr/>
              <p:nvPr/>
            </p:nvSpPr>
            <p:spPr>
              <a:xfrm>
                <a:off x="5716942" y="3389814"/>
                <a:ext cx="39856" cy="12659"/>
              </a:xfrm>
              <a:custGeom>
                <a:avLst/>
                <a:gdLst>
                  <a:gd name="connsiteX0" fmla="*/ 39857 w 39856"/>
                  <a:gd name="connsiteY0" fmla="*/ 0 h 12659"/>
                  <a:gd name="connsiteX1" fmla="*/ 0 w 39856"/>
                  <a:gd name="connsiteY1" fmla="*/ 0 h 1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56" h="12659">
                    <a:moveTo>
                      <a:pt x="39857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6" name="Grafik 291">
              <a:extLst>
                <a:ext uri="{FF2B5EF4-FFF2-40B4-BE49-F238E27FC236}">
                  <a16:creationId xmlns:a16="http://schemas.microsoft.com/office/drawing/2014/main" id="{FAAF3E48-21EC-3A58-F8C9-434B645F9CEA}"/>
                </a:ext>
              </a:extLst>
            </p:cNvPr>
            <p:cNvGrpSpPr/>
            <p:nvPr/>
          </p:nvGrpSpPr>
          <p:grpSpPr>
            <a:xfrm>
              <a:off x="5248372" y="2758000"/>
              <a:ext cx="39856" cy="36584"/>
              <a:chOff x="5248372" y="2758000"/>
              <a:chExt cx="39856" cy="3658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C0E1516-FAEC-DA70-3FEF-540524D2B680}"/>
                  </a:ext>
                </a:extLst>
              </p:cNvPr>
              <p:cNvSpPr/>
              <p:nvPr/>
            </p:nvSpPr>
            <p:spPr>
              <a:xfrm>
                <a:off x="5268301" y="2758000"/>
                <a:ext cx="12774" cy="36584"/>
              </a:xfrm>
              <a:custGeom>
                <a:avLst/>
                <a:gdLst>
                  <a:gd name="connsiteX0" fmla="*/ 0 w 12774"/>
                  <a:gd name="connsiteY0" fmla="*/ 0 h 36584"/>
                  <a:gd name="connsiteX1" fmla="*/ 0 w 12774"/>
                  <a:gd name="connsiteY1" fmla="*/ 36585 h 3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74" h="36584">
                    <a:moveTo>
                      <a:pt x="0" y="0"/>
                    </a:moveTo>
                    <a:lnTo>
                      <a:pt x="0" y="36585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B9FD86B1-6371-A1C0-E14E-C9B6EBCE158B}"/>
                  </a:ext>
                </a:extLst>
              </p:cNvPr>
              <p:cNvSpPr/>
              <p:nvPr/>
            </p:nvSpPr>
            <p:spPr>
              <a:xfrm>
                <a:off x="5248372" y="2776229"/>
                <a:ext cx="39856" cy="12659"/>
              </a:xfrm>
              <a:custGeom>
                <a:avLst/>
                <a:gdLst>
                  <a:gd name="connsiteX0" fmla="*/ 39857 w 39856"/>
                  <a:gd name="connsiteY0" fmla="*/ 0 h 12659"/>
                  <a:gd name="connsiteX1" fmla="*/ 0 w 39856"/>
                  <a:gd name="connsiteY1" fmla="*/ 0 h 1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56" h="12659">
                    <a:moveTo>
                      <a:pt x="39857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7" name="Grafik 291">
              <a:extLst>
                <a:ext uri="{FF2B5EF4-FFF2-40B4-BE49-F238E27FC236}">
                  <a16:creationId xmlns:a16="http://schemas.microsoft.com/office/drawing/2014/main" id="{94FB2E17-4CED-DE44-E5F1-B5094FDCE912}"/>
                </a:ext>
              </a:extLst>
            </p:cNvPr>
            <p:cNvGrpSpPr/>
            <p:nvPr/>
          </p:nvGrpSpPr>
          <p:grpSpPr>
            <a:xfrm>
              <a:off x="5206216" y="2665083"/>
              <a:ext cx="39728" cy="36711"/>
              <a:chOff x="5206216" y="2665083"/>
              <a:chExt cx="39728" cy="36711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0FC4247C-C192-8F15-1C9F-1C4A679406D3}"/>
                  </a:ext>
                </a:extLst>
              </p:cNvPr>
              <p:cNvSpPr/>
              <p:nvPr/>
            </p:nvSpPr>
            <p:spPr>
              <a:xfrm>
                <a:off x="5226145" y="2665083"/>
                <a:ext cx="12774" cy="36711"/>
              </a:xfrm>
              <a:custGeom>
                <a:avLst/>
                <a:gdLst>
                  <a:gd name="connsiteX0" fmla="*/ 0 w 12774"/>
                  <a:gd name="connsiteY0" fmla="*/ 0 h 36711"/>
                  <a:gd name="connsiteX1" fmla="*/ 0 w 12774"/>
                  <a:gd name="connsiteY1" fmla="*/ 36711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74" h="36711">
                    <a:moveTo>
                      <a:pt x="0" y="0"/>
                    </a:moveTo>
                    <a:lnTo>
                      <a:pt x="0" y="36711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B64C3905-1983-97F9-3CA9-B20D45B23497}"/>
                  </a:ext>
                </a:extLst>
              </p:cNvPr>
              <p:cNvSpPr/>
              <p:nvPr/>
            </p:nvSpPr>
            <p:spPr>
              <a:xfrm>
                <a:off x="5206216" y="2683438"/>
                <a:ext cx="39728" cy="12659"/>
              </a:xfrm>
              <a:custGeom>
                <a:avLst/>
                <a:gdLst>
                  <a:gd name="connsiteX0" fmla="*/ 39729 w 39728"/>
                  <a:gd name="connsiteY0" fmla="*/ 0 h 12659"/>
                  <a:gd name="connsiteX1" fmla="*/ 0 w 39728"/>
                  <a:gd name="connsiteY1" fmla="*/ 0 h 1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28" h="12659">
                    <a:moveTo>
                      <a:pt x="39729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8" name="Grafik 291">
              <a:extLst>
                <a:ext uri="{FF2B5EF4-FFF2-40B4-BE49-F238E27FC236}">
                  <a16:creationId xmlns:a16="http://schemas.microsoft.com/office/drawing/2014/main" id="{D37D700C-5ED0-565F-9176-9521A8A5DB98}"/>
                </a:ext>
              </a:extLst>
            </p:cNvPr>
            <p:cNvGrpSpPr/>
            <p:nvPr/>
          </p:nvGrpSpPr>
          <p:grpSpPr>
            <a:xfrm>
              <a:off x="7282463" y="3393359"/>
              <a:ext cx="39856" cy="36711"/>
              <a:chOff x="7282463" y="3393359"/>
              <a:chExt cx="39856" cy="36711"/>
            </a:xfrm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179E9316-6FA4-7E76-72A1-DABE973203E4}"/>
                  </a:ext>
                </a:extLst>
              </p:cNvPr>
              <p:cNvSpPr/>
              <p:nvPr/>
            </p:nvSpPr>
            <p:spPr>
              <a:xfrm>
                <a:off x="7302391" y="3393359"/>
                <a:ext cx="12774" cy="36711"/>
              </a:xfrm>
              <a:custGeom>
                <a:avLst/>
                <a:gdLst>
                  <a:gd name="connsiteX0" fmla="*/ 0 w 12774"/>
                  <a:gd name="connsiteY0" fmla="*/ 0 h 36711"/>
                  <a:gd name="connsiteX1" fmla="*/ 0 w 12774"/>
                  <a:gd name="connsiteY1" fmla="*/ 36711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74" h="36711">
                    <a:moveTo>
                      <a:pt x="0" y="0"/>
                    </a:moveTo>
                    <a:lnTo>
                      <a:pt x="0" y="36711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AFE17542-308E-BF74-108F-498D839EE614}"/>
                  </a:ext>
                </a:extLst>
              </p:cNvPr>
              <p:cNvSpPr/>
              <p:nvPr/>
            </p:nvSpPr>
            <p:spPr>
              <a:xfrm>
                <a:off x="7282463" y="3411714"/>
                <a:ext cx="39856" cy="12659"/>
              </a:xfrm>
              <a:custGeom>
                <a:avLst/>
                <a:gdLst>
                  <a:gd name="connsiteX0" fmla="*/ 39857 w 39856"/>
                  <a:gd name="connsiteY0" fmla="*/ 0 h 12659"/>
                  <a:gd name="connsiteX1" fmla="*/ 0 w 39856"/>
                  <a:gd name="connsiteY1" fmla="*/ 0 h 1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56" h="12659">
                    <a:moveTo>
                      <a:pt x="39857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9" name="Grafik 291">
              <a:extLst>
                <a:ext uri="{FF2B5EF4-FFF2-40B4-BE49-F238E27FC236}">
                  <a16:creationId xmlns:a16="http://schemas.microsoft.com/office/drawing/2014/main" id="{3150F0FD-68B4-5966-18C2-8851F172B7CD}"/>
                </a:ext>
              </a:extLst>
            </p:cNvPr>
            <p:cNvGrpSpPr/>
            <p:nvPr/>
          </p:nvGrpSpPr>
          <p:grpSpPr>
            <a:xfrm>
              <a:off x="7389641" y="3393359"/>
              <a:ext cx="39856" cy="36711"/>
              <a:chOff x="7389641" y="3393359"/>
              <a:chExt cx="39856" cy="36711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6550473C-0759-132E-76EF-C54C6A27595E}"/>
                  </a:ext>
                </a:extLst>
              </p:cNvPr>
              <p:cNvSpPr/>
              <p:nvPr/>
            </p:nvSpPr>
            <p:spPr>
              <a:xfrm>
                <a:off x="7409569" y="3393359"/>
                <a:ext cx="12774" cy="36711"/>
              </a:xfrm>
              <a:custGeom>
                <a:avLst/>
                <a:gdLst>
                  <a:gd name="connsiteX0" fmla="*/ 0 w 12774"/>
                  <a:gd name="connsiteY0" fmla="*/ 0 h 36711"/>
                  <a:gd name="connsiteX1" fmla="*/ 0 w 12774"/>
                  <a:gd name="connsiteY1" fmla="*/ 36711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74" h="36711">
                    <a:moveTo>
                      <a:pt x="0" y="0"/>
                    </a:moveTo>
                    <a:lnTo>
                      <a:pt x="0" y="36711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B45C261A-B859-4787-47CF-1C5DED71C4A2}"/>
                  </a:ext>
                </a:extLst>
              </p:cNvPr>
              <p:cNvSpPr/>
              <p:nvPr/>
            </p:nvSpPr>
            <p:spPr>
              <a:xfrm>
                <a:off x="7389641" y="3411714"/>
                <a:ext cx="39856" cy="12659"/>
              </a:xfrm>
              <a:custGeom>
                <a:avLst/>
                <a:gdLst>
                  <a:gd name="connsiteX0" fmla="*/ 39857 w 39856"/>
                  <a:gd name="connsiteY0" fmla="*/ 0 h 12659"/>
                  <a:gd name="connsiteX1" fmla="*/ 0 w 39856"/>
                  <a:gd name="connsiteY1" fmla="*/ 0 h 1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56" h="12659">
                    <a:moveTo>
                      <a:pt x="39857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0" name="Grafik 291">
              <a:extLst>
                <a:ext uri="{FF2B5EF4-FFF2-40B4-BE49-F238E27FC236}">
                  <a16:creationId xmlns:a16="http://schemas.microsoft.com/office/drawing/2014/main" id="{E12225E0-80CB-5380-9CDC-FC86954B9E97}"/>
                </a:ext>
              </a:extLst>
            </p:cNvPr>
            <p:cNvGrpSpPr/>
            <p:nvPr/>
          </p:nvGrpSpPr>
          <p:grpSpPr>
            <a:xfrm>
              <a:off x="5129825" y="2136694"/>
              <a:ext cx="39856" cy="36711"/>
              <a:chOff x="5129825" y="2136694"/>
              <a:chExt cx="39856" cy="36711"/>
            </a:xfrm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574100CB-36C9-A56A-A176-D2421AA4ECEA}"/>
                  </a:ext>
                </a:extLst>
              </p:cNvPr>
              <p:cNvSpPr/>
              <p:nvPr/>
            </p:nvSpPr>
            <p:spPr>
              <a:xfrm>
                <a:off x="5149753" y="2136694"/>
                <a:ext cx="12774" cy="36711"/>
              </a:xfrm>
              <a:custGeom>
                <a:avLst/>
                <a:gdLst>
                  <a:gd name="connsiteX0" fmla="*/ 0 w 12774"/>
                  <a:gd name="connsiteY0" fmla="*/ 0 h 36711"/>
                  <a:gd name="connsiteX1" fmla="*/ 0 w 12774"/>
                  <a:gd name="connsiteY1" fmla="*/ 36711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74" h="36711">
                    <a:moveTo>
                      <a:pt x="0" y="0"/>
                    </a:moveTo>
                    <a:lnTo>
                      <a:pt x="0" y="36711"/>
                    </a:lnTo>
                  </a:path>
                </a:pathLst>
              </a:custGeom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27E46BA9-2374-4304-2C03-4E5B16194271}"/>
                  </a:ext>
                </a:extLst>
              </p:cNvPr>
              <p:cNvSpPr/>
              <p:nvPr/>
            </p:nvSpPr>
            <p:spPr>
              <a:xfrm>
                <a:off x="5129825" y="2155049"/>
                <a:ext cx="39856" cy="12659"/>
              </a:xfrm>
              <a:custGeom>
                <a:avLst/>
                <a:gdLst>
                  <a:gd name="connsiteX0" fmla="*/ 39857 w 39856"/>
                  <a:gd name="connsiteY0" fmla="*/ 0 h 12659"/>
                  <a:gd name="connsiteX1" fmla="*/ 0 w 39856"/>
                  <a:gd name="connsiteY1" fmla="*/ 0 h 1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56" h="12659">
                    <a:moveTo>
                      <a:pt x="39857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6A92FF1-5227-E89B-9282-7DA1699445B8}"/>
              </a:ext>
            </a:extLst>
          </p:cNvPr>
          <p:cNvGrpSpPr/>
          <p:nvPr/>
        </p:nvGrpSpPr>
        <p:grpSpPr>
          <a:xfrm>
            <a:off x="7259261" y="1721675"/>
            <a:ext cx="1168296" cy="338554"/>
            <a:chOff x="7259261" y="1721675"/>
            <a:chExt cx="1168296" cy="338554"/>
          </a:xfrm>
        </p:grpSpPr>
        <p:sp>
          <p:nvSpPr>
            <p:cNvPr id="79" name="Textfeld 2">
              <a:extLst>
                <a:ext uri="{FF2B5EF4-FFF2-40B4-BE49-F238E27FC236}">
                  <a16:creationId xmlns:a16="http://schemas.microsoft.com/office/drawing/2014/main" id="{B530D071-A0D4-22B0-4CAB-4B431E3A78E4}"/>
                </a:ext>
              </a:extLst>
            </p:cNvPr>
            <p:cNvSpPr txBox="1"/>
            <p:nvPr/>
          </p:nvSpPr>
          <p:spPr>
            <a:xfrm>
              <a:off x="7449407" y="1721675"/>
              <a:ext cx="978150" cy="33855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700" kern="12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BRAFi</a:t>
              </a:r>
              <a:r>
                <a:rPr lang="de-DE" sz="7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de-DE" sz="700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Mono</a:t>
              </a:r>
            </a:p>
            <a:p>
              <a:r>
                <a:rPr lang="de-DE" sz="700" kern="12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BRAFi</a:t>
              </a:r>
              <a:r>
                <a:rPr lang="de-DE" sz="700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</a:t>
              </a:r>
              <a:r>
                <a:rPr lang="de-DE" sz="700" kern="12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MEKi</a:t>
              </a:r>
              <a:r>
                <a:rPr lang="de-DE" sz="7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de-DE" sz="700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Kombi</a:t>
              </a:r>
            </a:p>
            <a:p>
              <a:r>
                <a:rPr lang="de-DE" sz="7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MEKi</a:t>
              </a:r>
              <a:r>
                <a:rPr lang="de-DE" sz="7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-Mono</a:t>
              </a:r>
              <a:endParaRPr lang="de-DE" sz="700" kern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57FEA91F-92B0-3EDE-D728-9E00C3C180E7}"/>
                </a:ext>
              </a:extLst>
            </p:cNvPr>
            <p:cNvGrpSpPr/>
            <p:nvPr/>
          </p:nvGrpSpPr>
          <p:grpSpPr>
            <a:xfrm>
              <a:off x="7259261" y="1818776"/>
              <a:ext cx="234950" cy="214622"/>
              <a:chOff x="7259261" y="1818776"/>
              <a:chExt cx="234950" cy="214622"/>
            </a:xfrm>
          </p:grpSpPr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D025984D-DAFA-15E3-DE7E-A979FF911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9261" y="1818776"/>
                <a:ext cx="23495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7603F37F-30D2-7AE6-2DB8-C83439E819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9261" y="1930210"/>
                <a:ext cx="234950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>
                <a:extLst>
                  <a:ext uri="{FF2B5EF4-FFF2-40B4-BE49-F238E27FC236}">
                    <a16:creationId xmlns:a16="http://schemas.microsoft.com/office/drawing/2014/main" id="{C89C1170-4438-8ED2-AAC6-FC851FF6C3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9261" y="2033398"/>
                <a:ext cx="23495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feld 83">
            <a:extLst>
              <a:ext uri="{FF2B5EF4-FFF2-40B4-BE49-F238E27FC236}">
                <a16:creationId xmlns:a16="http://schemas.microsoft.com/office/drawing/2014/main" id="{E457DD63-9E48-C765-2159-F1B1EFB3A34D}"/>
              </a:ext>
            </a:extLst>
          </p:cNvPr>
          <p:cNvSpPr txBox="1"/>
          <p:nvPr/>
        </p:nvSpPr>
        <p:spPr>
          <a:xfrm>
            <a:off x="4530462" y="4012659"/>
            <a:ext cx="200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Anzahl </a:t>
            </a:r>
            <a:r>
              <a:rPr lang="de-DE" sz="1000" b="1">
                <a:solidFill>
                  <a:srgbClr val="000000"/>
                </a:solidFill>
                <a:latin typeface="Arial" panose="020B0604020202020204"/>
              </a:rPr>
              <a:t>unter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 Risiko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34C508-3EBA-3799-DDC0-18033659B7C9}"/>
              </a:ext>
            </a:extLst>
          </p:cNvPr>
          <p:cNvSpPr txBox="1"/>
          <p:nvPr/>
        </p:nvSpPr>
        <p:spPr>
          <a:xfrm>
            <a:off x="507562" y="6498264"/>
            <a:ext cx="60943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/>
              <a:t>Menzer C et al. </a:t>
            </a:r>
            <a:r>
              <a:rPr lang="en-GB" sz="900" err="1"/>
              <a:t>Eur</a:t>
            </a:r>
            <a:r>
              <a:rPr lang="en-GB" sz="900"/>
              <a:t> J Cancer. Published online August 9, 2025. doi:10.1016/j.ejca.2025.115703</a:t>
            </a:r>
          </a:p>
        </p:txBody>
      </p:sp>
    </p:spTree>
    <p:extLst>
      <p:ext uri="{BB962C8B-B14F-4D97-AF65-F5344CB8AC3E}">
        <p14:creationId xmlns:p14="http://schemas.microsoft.com/office/powerpoint/2010/main" val="9725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89BDC9-E96E-426D-9DA1-4EFF51A159F7}"/>
              </a:ext>
            </a:extLst>
          </p:cNvPr>
          <p:cNvGrpSpPr/>
          <p:nvPr/>
        </p:nvGrpSpPr>
        <p:grpSpPr>
          <a:xfrm>
            <a:off x="8028633" y="200651"/>
            <a:ext cx="3663733" cy="6320624"/>
            <a:chOff x="7828465" y="465842"/>
            <a:chExt cx="3921760" cy="5926316"/>
          </a:xfrm>
        </p:grpSpPr>
        <p:pic>
          <p:nvPicPr>
            <p:cNvPr id="15" name="Grafik 14" descr="A chart with different colored lines&#10;&#10;Description automatically generated">
              <a:extLst>
                <a:ext uri="{FF2B5EF4-FFF2-40B4-BE49-F238E27FC236}">
                  <a16:creationId xmlns:a16="http://schemas.microsoft.com/office/drawing/2014/main" id="{11E5AE14-2D8B-4E53-BE7D-0C4D081F1B4B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36" r="48103" b="8930"/>
            <a:stretch/>
          </p:blipFill>
          <p:spPr>
            <a:xfrm>
              <a:off x="7828465" y="465842"/>
              <a:ext cx="3911600" cy="5619998"/>
            </a:xfrm>
            <a:prstGeom prst="rect">
              <a:avLst/>
            </a:prstGeom>
          </p:spPr>
        </p:pic>
        <p:pic>
          <p:nvPicPr>
            <p:cNvPr id="20" name="Grafik 19" descr="A chart with different colored lines&#10;&#10;Description automatically generated">
              <a:extLst>
                <a:ext uri="{FF2B5EF4-FFF2-40B4-BE49-F238E27FC236}">
                  <a16:creationId xmlns:a16="http://schemas.microsoft.com/office/drawing/2014/main" id="{51027AD0-3D25-4C76-9110-3E61B3C0C1FB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979" r="48103" b="365"/>
            <a:stretch/>
          </p:blipFill>
          <p:spPr>
            <a:xfrm>
              <a:off x="7838625" y="6152637"/>
              <a:ext cx="3911600" cy="239521"/>
            </a:xfrm>
            <a:prstGeom prst="rect">
              <a:avLst/>
            </a:prstGeom>
          </p:spPr>
        </p:pic>
      </p:grpSp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565C4BAB-AE79-1332-6175-250DA27CF0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73" imgH="473" progId="TCLayout.ActiveDocument.1">
                  <p:embed/>
                </p:oleObj>
              </mc:Choice>
              <mc:Fallback>
                <p:oleObj name="think-cell Folie" r:id="rId5" imgW="473" imgH="473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5C4BAB-AE79-1332-6175-250DA27CF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8ABEDCEE-05D6-4E67-BD29-C7B9582E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403089" cy="1065278"/>
          </a:xfrm>
        </p:spPr>
        <p:txBody>
          <a:bodyPr vert="horz"/>
          <a:lstStyle/>
          <a:p>
            <a:r>
              <a:rPr lang="de-DE" sz="2400"/>
              <a:t>Wirksamkeit einer Kombinationstherapie mit BRAF+MEK-Inhibition bei V600-non-E/K und Non-V600-Mutationen</a:t>
            </a:r>
            <a:br>
              <a:rPr lang="de-DE" sz="2400"/>
            </a:br>
            <a:br>
              <a:rPr lang="de-DE" sz="2400"/>
            </a:br>
            <a:endParaRPr lang="de-DE" sz="2400" baseline="3000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006E8E8-52CC-46BA-9D44-174660738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8" y="5949950"/>
            <a:ext cx="7433287" cy="587375"/>
          </a:xfrm>
        </p:spPr>
        <p:txBody>
          <a:bodyPr/>
          <a:lstStyle/>
          <a:p>
            <a:r>
              <a:rPr lang="de-DE" b="1"/>
              <a:t>BRAF</a:t>
            </a:r>
            <a:r>
              <a:rPr lang="de-DE"/>
              <a:t> Serin/Threonin-Kinase B-</a:t>
            </a:r>
            <a:r>
              <a:rPr lang="de-DE" err="1"/>
              <a:t>Raf</a:t>
            </a:r>
            <a:r>
              <a:rPr lang="de-DE"/>
              <a:t>. </a:t>
            </a:r>
            <a:r>
              <a:rPr lang="de-DE" b="1" err="1"/>
              <a:t>BRAFi</a:t>
            </a:r>
            <a:r>
              <a:rPr lang="de-DE"/>
              <a:t> BRAF-Inhibitor. </a:t>
            </a:r>
            <a:r>
              <a:rPr lang="de-DE" b="1"/>
              <a:t>CR</a:t>
            </a:r>
            <a:r>
              <a:rPr lang="de-DE"/>
              <a:t> Vollständiges Ansprechen. </a:t>
            </a:r>
            <a:r>
              <a:rPr lang="de-DE" b="1"/>
              <a:t>MEK</a:t>
            </a:r>
            <a:r>
              <a:rPr lang="de-DE"/>
              <a:t> </a:t>
            </a:r>
            <a:r>
              <a:rPr lang="de-DE" err="1"/>
              <a:t>Mitogen</a:t>
            </a:r>
            <a:r>
              <a:rPr lang="de-DE"/>
              <a:t>-aktivierte Proteinkinase-Kinase. </a:t>
            </a:r>
            <a:r>
              <a:rPr lang="de-DE" b="1" err="1"/>
              <a:t>MEKi</a:t>
            </a:r>
            <a:r>
              <a:rPr lang="de-DE" b="1"/>
              <a:t> </a:t>
            </a:r>
            <a:r>
              <a:rPr lang="de-DE"/>
              <a:t>MEK-Inhibitor. Mono Monotherapie. </a:t>
            </a:r>
            <a:r>
              <a:rPr lang="de-DE" b="1"/>
              <a:t>ORR</a:t>
            </a:r>
            <a:r>
              <a:rPr lang="de-DE"/>
              <a:t> Gesamtansprechrate. </a:t>
            </a:r>
            <a:r>
              <a:rPr lang="de-DE" b="1"/>
              <a:t>PD </a:t>
            </a:r>
            <a:r>
              <a:rPr lang="de-DE"/>
              <a:t>Progressive Erkrankung. </a:t>
            </a:r>
            <a:r>
              <a:rPr lang="de-DE" b="1"/>
              <a:t>PFS</a:t>
            </a:r>
            <a:r>
              <a:rPr lang="de-DE"/>
              <a:t> Progressionsfreies Überleben. </a:t>
            </a:r>
            <a:r>
              <a:rPr lang="de-DE" b="1"/>
              <a:t>PR</a:t>
            </a:r>
            <a:r>
              <a:rPr lang="de-DE"/>
              <a:t> Teilansprechen. </a:t>
            </a:r>
            <a:r>
              <a:rPr lang="de-DE" b="1"/>
              <a:t>SD</a:t>
            </a:r>
            <a:r>
              <a:rPr lang="de-DE"/>
              <a:t> Standardabweichung.</a:t>
            </a:r>
          </a:p>
        </p:txBody>
      </p:sp>
      <p:pic>
        <p:nvPicPr>
          <p:cNvPr id="16" name="Grafik 15" descr="A chart with different colored lines&#10;&#10;Description automatically generated">
            <a:extLst>
              <a:ext uri="{FF2B5EF4-FFF2-40B4-BE49-F238E27FC236}">
                <a16:creationId xmlns:a16="http://schemas.microsoft.com/office/drawing/2014/main" id="{BDA1D4DF-537F-4A7B-AE66-1F1CE59233B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4" t="33617" r="1485" b="35108"/>
          <a:stretch/>
        </p:blipFill>
        <p:spPr>
          <a:xfrm>
            <a:off x="10308039" y="1254030"/>
            <a:ext cx="1511949" cy="2824940"/>
          </a:xfrm>
          <a:prstGeom prst="rect">
            <a:avLst/>
          </a:prstGeom>
        </p:spPr>
      </p:pic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687B09CC-4DE7-4687-97A2-483F5CB0D972}"/>
              </a:ext>
            </a:extLst>
          </p:cNvPr>
          <p:cNvSpPr/>
          <p:nvPr/>
        </p:nvSpPr>
        <p:spPr>
          <a:xfrm>
            <a:off x="686954" y="5162065"/>
            <a:ext cx="7141890" cy="8223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1600" b="1">
                <a:solidFill>
                  <a:schemeClr val="tx2"/>
                </a:solidFill>
              </a:rPr>
              <a:t>V600-non-E/K-Mutationen zeigten unter Kombinationstherapie mit BRAF+MEK-Inhibition ein besseres Ansprechen und ein höheres medianes PFS als Non-V600-Mutationen </a:t>
            </a:r>
          </a:p>
        </p:txBody>
      </p:sp>
      <p:pic>
        <p:nvPicPr>
          <p:cNvPr id="19" name="Grafik 18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526D0EAF-0958-419B-994D-23B4849EB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3" y="4991808"/>
            <a:ext cx="720000" cy="720000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821AEB8-468C-45A9-A79A-6D493D11E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7" y="1464692"/>
            <a:ext cx="2877271" cy="3882999"/>
          </a:xfrm>
        </p:spPr>
        <p:txBody>
          <a:bodyPr/>
          <a:lstStyle/>
          <a:p>
            <a:pPr marL="0" lvl="2" indent="0">
              <a:buClr>
                <a:schemeClr val="accent2"/>
              </a:buClr>
              <a:buNone/>
            </a:pPr>
            <a:r>
              <a:rPr lang="de-DE" sz="1600" b="1">
                <a:solidFill>
                  <a:schemeClr val="accent6"/>
                </a:solidFill>
              </a:rPr>
              <a:t>ORR:</a:t>
            </a:r>
            <a:r>
              <a:rPr lang="de-DE" sz="1600">
                <a:solidFill>
                  <a:schemeClr val="tx2"/>
                </a:solidFill>
              </a:rPr>
              <a:t> 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2"/>
                </a:solidFill>
              </a:rPr>
              <a:t>51 % bei V600-non-E/K vs. 33 % bei Non-V600 (p = 0,11)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000">
              <a:solidFill>
                <a:schemeClr val="tx2"/>
              </a:solidFill>
            </a:endParaRPr>
          </a:p>
          <a:p>
            <a:pPr marL="0" lvl="2" indent="0">
              <a:buClr>
                <a:schemeClr val="accent2"/>
              </a:buClr>
              <a:buNone/>
            </a:pPr>
            <a:r>
              <a:rPr lang="de-DE" sz="1600" b="1">
                <a:solidFill>
                  <a:schemeClr val="accent6"/>
                </a:solidFill>
              </a:rPr>
              <a:t>Medianes PFS:</a:t>
            </a:r>
            <a:r>
              <a:rPr lang="de-DE" sz="1600" b="1">
                <a:solidFill>
                  <a:schemeClr val="tx2"/>
                </a:solidFill>
              </a:rPr>
              <a:t> 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2"/>
                </a:solidFill>
              </a:rPr>
              <a:t>6,5 Monate bei V600-non-E/K vs. 3,2 Monate bei Non-V600           (p = 0,01)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000">
              <a:solidFill>
                <a:schemeClr val="accent6"/>
              </a:solidFill>
            </a:endParaRPr>
          </a:p>
          <a:p>
            <a:pPr marL="0" lvl="2" indent="0">
              <a:buClr>
                <a:schemeClr val="accent2"/>
              </a:buClr>
              <a:buNone/>
            </a:pPr>
            <a:r>
              <a:rPr lang="de-DE" sz="1600" b="1">
                <a:solidFill>
                  <a:schemeClr val="accent6"/>
                </a:solidFill>
              </a:rPr>
              <a:t>Längstes PFS mit &gt; 4 Jahren:</a:t>
            </a:r>
            <a:endParaRPr lang="de-DE" sz="1600" b="1">
              <a:solidFill>
                <a:schemeClr val="tx2"/>
              </a:solidFill>
            </a:endParaRP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2"/>
                </a:solidFill>
              </a:rPr>
              <a:t>V600D/R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2"/>
                </a:solidFill>
              </a:rPr>
              <a:t>V600_K601D/E/N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2"/>
                </a:solidFill>
              </a:rPr>
              <a:t>K601E/N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2"/>
                </a:solidFill>
              </a:rPr>
              <a:t>L597V/S/R/Q/P/K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F53F236-E9FC-0EB7-9BE4-93CA3FD65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78393"/>
              </p:ext>
            </p:extLst>
          </p:nvPr>
        </p:nvGraphicFramePr>
        <p:xfrm>
          <a:off x="3748122" y="4448053"/>
          <a:ext cx="3837096" cy="31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00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006083069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582235213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312641626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51066498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217965708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1337183505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4236821813"/>
                    </a:ext>
                  </a:extLst>
                </a:gridCol>
                <a:gridCol w="181572">
                  <a:extLst>
                    <a:ext uri="{9D8B030D-6E8A-4147-A177-3AD203B41FA5}">
                      <a16:colId xmlns:a16="http://schemas.microsoft.com/office/drawing/2014/main" val="3615850152"/>
                    </a:ext>
                  </a:extLst>
                </a:gridCol>
              </a:tblGrid>
              <a:tr h="157789">
                <a:tc>
                  <a:txBody>
                    <a:bodyPr/>
                    <a:lstStyle/>
                    <a:p>
                      <a:endParaRPr lang="de-DE" sz="800" b="1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157789">
                <a:tc>
                  <a:txBody>
                    <a:bodyPr/>
                    <a:lstStyle/>
                    <a:p>
                      <a:endParaRPr lang="de-DE" sz="800" b="1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1AFE4153-F428-786F-0138-52702054F044}"/>
              </a:ext>
            </a:extLst>
          </p:cNvPr>
          <p:cNvSpPr txBox="1"/>
          <p:nvPr/>
        </p:nvSpPr>
        <p:spPr>
          <a:xfrm>
            <a:off x="3659595" y="4196101"/>
            <a:ext cx="200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Anzahl unter Risiko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E84BECB-D1DC-15DA-DEC3-02C527E14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31837"/>
              </p:ext>
            </p:extLst>
          </p:nvPr>
        </p:nvGraphicFramePr>
        <p:xfrm>
          <a:off x="3659220" y="1813051"/>
          <a:ext cx="4002292" cy="243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AAB5DB0-12FC-BF91-602B-F78742BB78DF}"/>
              </a:ext>
            </a:extLst>
          </p:cNvPr>
          <p:cNvSpPr txBox="1"/>
          <p:nvPr/>
        </p:nvSpPr>
        <p:spPr>
          <a:xfrm>
            <a:off x="4306382" y="1513670"/>
            <a:ext cx="32412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err="1">
                <a:solidFill>
                  <a:schemeClr val="accent6"/>
                </a:solidFill>
              </a:rPr>
              <a:t>BRAFi</a:t>
            </a:r>
            <a:r>
              <a:rPr lang="de-DE" sz="1400" b="1">
                <a:solidFill>
                  <a:schemeClr val="accent6"/>
                </a:solidFill>
              </a:rPr>
              <a:t>/</a:t>
            </a:r>
            <a:r>
              <a:rPr lang="de-DE" sz="1400" b="1" err="1">
                <a:solidFill>
                  <a:schemeClr val="accent6"/>
                </a:solidFill>
              </a:rPr>
              <a:t>MEKi</a:t>
            </a:r>
            <a:r>
              <a:rPr lang="de-DE" sz="1400" b="1">
                <a:solidFill>
                  <a:schemeClr val="accent6"/>
                </a:solidFill>
              </a:rPr>
              <a:t>-Kombinationstherapie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7D085C9-8784-B08C-96E2-E33461EA4574}"/>
              </a:ext>
            </a:extLst>
          </p:cNvPr>
          <p:cNvSpPr txBox="1"/>
          <p:nvPr/>
        </p:nvSpPr>
        <p:spPr>
          <a:xfrm>
            <a:off x="4323174" y="1922061"/>
            <a:ext cx="32412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/>
              <a:t>p = 0,01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2FBF11B-0D10-7A1F-0C71-D2D75B18B30F}"/>
              </a:ext>
            </a:extLst>
          </p:cNvPr>
          <p:cNvSpPr/>
          <p:nvPr/>
        </p:nvSpPr>
        <p:spPr>
          <a:xfrm>
            <a:off x="4402931" y="1923831"/>
            <a:ext cx="2206318" cy="1769459"/>
          </a:xfrm>
          <a:custGeom>
            <a:avLst/>
            <a:gdLst>
              <a:gd name="connsiteX0" fmla="*/ 0 w 2206318"/>
              <a:gd name="connsiteY0" fmla="*/ 0 h 1769459"/>
              <a:gd name="connsiteX1" fmla="*/ 12468 w 2206318"/>
              <a:gd name="connsiteY1" fmla="*/ 0 h 1769459"/>
              <a:gd name="connsiteX2" fmla="*/ 12468 w 2206318"/>
              <a:gd name="connsiteY2" fmla="*/ 47911 h 1769459"/>
              <a:gd name="connsiteX3" fmla="*/ 21040 w 2206318"/>
              <a:gd name="connsiteY3" fmla="*/ 47911 h 1769459"/>
              <a:gd name="connsiteX4" fmla="*/ 21040 w 2206318"/>
              <a:gd name="connsiteY4" fmla="*/ 142685 h 1769459"/>
              <a:gd name="connsiteX5" fmla="*/ 28387 w 2206318"/>
              <a:gd name="connsiteY5" fmla="*/ 142685 h 1769459"/>
              <a:gd name="connsiteX6" fmla="*/ 28387 w 2206318"/>
              <a:gd name="connsiteY6" fmla="*/ 230696 h 1769459"/>
              <a:gd name="connsiteX7" fmla="*/ 37071 w 2206318"/>
              <a:gd name="connsiteY7" fmla="*/ 230696 h 1769459"/>
              <a:gd name="connsiteX8" fmla="*/ 37071 w 2206318"/>
              <a:gd name="connsiteY8" fmla="*/ 278987 h 1769459"/>
              <a:gd name="connsiteX9" fmla="*/ 44863 w 2206318"/>
              <a:gd name="connsiteY9" fmla="*/ 278987 h 1769459"/>
              <a:gd name="connsiteX10" fmla="*/ 44863 w 2206318"/>
              <a:gd name="connsiteY10" fmla="*/ 415385 h 1769459"/>
              <a:gd name="connsiteX11" fmla="*/ 54437 w 2206318"/>
              <a:gd name="connsiteY11" fmla="*/ 415385 h 1769459"/>
              <a:gd name="connsiteX12" fmla="*/ 54437 w 2206318"/>
              <a:gd name="connsiteY12" fmla="*/ 463106 h 1769459"/>
              <a:gd name="connsiteX13" fmla="*/ 62452 w 2206318"/>
              <a:gd name="connsiteY13" fmla="*/ 463106 h 1769459"/>
              <a:gd name="connsiteX14" fmla="*/ 62452 w 2206318"/>
              <a:gd name="connsiteY14" fmla="*/ 558260 h 1769459"/>
              <a:gd name="connsiteX15" fmla="*/ 71136 w 2206318"/>
              <a:gd name="connsiteY15" fmla="*/ 558260 h 1769459"/>
              <a:gd name="connsiteX16" fmla="*/ 71136 w 2206318"/>
              <a:gd name="connsiteY16" fmla="*/ 740950 h 1769459"/>
              <a:gd name="connsiteX17" fmla="*/ 79374 w 2206318"/>
              <a:gd name="connsiteY17" fmla="*/ 740950 h 1769459"/>
              <a:gd name="connsiteX18" fmla="*/ 79374 w 2206318"/>
              <a:gd name="connsiteY18" fmla="*/ 829723 h 1769459"/>
              <a:gd name="connsiteX19" fmla="*/ 87166 w 2206318"/>
              <a:gd name="connsiteY19" fmla="*/ 829723 h 1769459"/>
              <a:gd name="connsiteX20" fmla="*/ 87166 w 2206318"/>
              <a:gd name="connsiteY20" fmla="*/ 877824 h 1769459"/>
              <a:gd name="connsiteX21" fmla="*/ 96183 w 2206318"/>
              <a:gd name="connsiteY21" fmla="*/ 877824 h 1769459"/>
              <a:gd name="connsiteX22" fmla="*/ 96183 w 2206318"/>
              <a:gd name="connsiteY22" fmla="*/ 925735 h 1769459"/>
              <a:gd name="connsiteX23" fmla="*/ 103642 w 2206318"/>
              <a:gd name="connsiteY23" fmla="*/ 925735 h 1769459"/>
              <a:gd name="connsiteX24" fmla="*/ 103642 w 2206318"/>
              <a:gd name="connsiteY24" fmla="*/ 1014222 h 1769459"/>
              <a:gd name="connsiteX25" fmla="*/ 120897 w 2206318"/>
              <a:gd name="connsiteY25" fmla="*/ 1014222 h 1769459"/>
              <a:gd name="connsiteX26" fmla="*/ 120897 w 2206318"/>
              <a:gd name="connsiteY26" fmla="*/ 1068134 h 1769459"/>
              <a:gd name="connsiteX27" fmla="*/ 145054 w 2206318"/>
              <a:gd name="connsiteY27" fmla="*/ 1068134 h 1769459"/>
              <a:gd name="connsiteX28" fmla="*/ 145054 w 2206318"/>
              <a:gd name="connsiteY28" fmla="*/ 1116235 h 1769459"/>
              <a:gd name="connsiteX29" fmla="*/ 171215 w 2206318"/>
              <a:gd name="connsiteY29" fmla="*/ 1116235 h 1769459"/>
              <a:gd name="connsiteX30" fmla="*/ 171215 w 2206318"/>
              <a:gd name="connsiteY30" fmla="*/ 1218248 h 1769459"/>
              <a:gd name="connsiteX31" fmla="*/ 179676 w 2206318"/>
              <a:gd name="connsiteY31" fmla="*/ 1218248 h 1769459"/>
              <a:gd name="connsiteX32" fmla="*/ 179676 w 2206318"/>
              <a:gd name="connsiteY32" fmla="*/ 1319879 h 1769459"/>
              <a:gd name="connsiteX33" fmla="*/ 187246 w 2206318"/>
              <a:gd name="connsiteY33" fmla="*/ 1319879 h 1769459"/>
              <a:gd name="connsiteX34" fmla="*/ 187246 w 2206318"/>
              <a:gd name="connsiteY34" fmla="*/ 1374362 h 1769459"/>
              <a:gd name="connsiteX35" fmla="*/ 203611 w 2206318"/>
              <a:gd name="connsiteY35" fmla="*/ 1374362 h 1769459"/>
              <a:gd name="connsiteX36" fmla="*/ 203611 w 2206318"/>
              <a:gd name="connsiteY36" fmla="*/ 1428274 h 1769459"/>
              <a:gd name="connsiteX37" fmla="*/ 246247 w 2206318"/>
              <a:gd name="connsiteY37" fmla="*/ 1428274 h 1769459"/>
              <a:gd name="connsiteX38" fmla="*/ 246247 w 2206318"/>
              <a:gd name="connsiteY38" fmla="*/ 1482566 h 1769459"/>
              <a:gd name="connsiteX39" fmla="*/ 279088 w 2206318"/>
              <a:gd name="connsiteY39" fmla="*/ 1482566 h 1769459"/>
              <a:gd name="connsiteX40" fmla="*/ 279088 w 2206318"/>
              <a:gd name="connsiteY40" fmla="*/ 1585722 h 1769459"/>
              <a:gd name="connsiteX41" fmla="*/ 286992 w 2206318"/>
              <a:gd name="connsiteY41" fmla="*/ 1585722 h 1769459"/>
              <a:gd name="connsiteX42" fmla="*/ 286992 w 2206318"/>
              <a:gd name="connsiteY42" fmla="*/ 1639062 h 1769459"/>
              <a:gd name="connsiteX43" fmla="*/ 345659 w 2206318"/>
              <a:gd name="connsiteY43" fmla="*/ 1639062 h 1769459"/>
              <a:gd name="connsiteX44" fmla="*/ 345659 w 2206318"/>
              <a:gd name="connsiteY44" fmla="*/ 1686687 h 1769459"/>
              <a:gd name="connsiteX45" fmla="*/ 919977 w 2206318"/>
              <a:gd name="connsiteY45" fmla="*/ 1686687 h 1769459"/>
              <a:gd name="connsiteX46" fmla="*/ 919977 w 2206318"/>
              <a:gd name="connsiteY46" fmla="*/ 1769459 h 1769459"/>
              <a:gd name="connsiteX47" fmla="*/ 2206319 w 2206318"/>
              <a:gd name="connsiteY47" fmla="*/ 1769459 h 176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206318" h="1769459">
                <a:moveTo>
                  <a:pt x="0" y="0"/>
                </a:moveTo>
                <a:lnTo>
                  <a:pt x="12468" y="0"/>
                </a:lnTo>
                <a:lnTo>
                  <a:pt x="12468" y="47911"/>
                </a:lnTo>
                <a:lnTo>
                  <a:pt x="21040" y="47911"/>
                </a:lnTo>
                <a:lnTo>
                  <a:pt x="21040" y="142685"/>
                </a:lnTo>
                <a:lnTo>
                  <a:pt x="28387" y="142685"/>
                </a:lnTo>
                <a:lnTo>
                  <a:pt x="28387" y="230696"/>
                </a:lnTo>
                <a:lnTo>
                  <a:pt x="37071" y="230696"/>
                </a:lnTo>
                <a:lnTo>
                  <a:pt x="37071" y="278987"/>
                </a:lnTo>
                <a:lnTo>
                  <a:pt x="44863" y="278987"/>
                </a:lnTo>
                <a:lnTo>
                  <a:pt x="44863" y="415385"/>
                </a:lnTo>
                <a:lnTo>
                  <a:pt x="54437" y="415385"/>
                </a:lnTo>
                <a:lnTo>
                  <a:pt x="54437" y="463106"/>
                </a:lnTo>
                <a:lnTo>
                  <a:pt x="62452" y="463106"/>
                </a:lnTo>
                <a:lnTo>
                  <a:pt x="62452" y="558260"/>
                </a:lnTo>
                <a:lnTo>
                  <a:pt x="71136" y="558260"/>
                </a:lnTo>
                <a:lnTo>
                  <a:pt x="71136" y="740950"/>
                </a:lnTo>
                <a:lnTo>
                  <a:pt x="79374" y="740950"/>
                </a:lnTo>
                <a:lnTo>
                  <a:pt x="79374" y="829723"/>
                </a:lnTo>
                <a:lnTo>
                  <a:pt x="87166" y="829723"/>
                </a:lnTo>
                <a:lnTo>
                  <a:pt x="87166" y="877824"/>
                </a:lnTo>
                <a:lnTo>
                  <a:pt x="96183" y="877824"/>
                </a:lnTo>
                <a:lnTo>
                  <a:pt x="96183" y="925735"/>
                </a:lnTo>
                <a:lnTo>
                  <a:pt x="103642" y="925735"/>
                </a:lnTo>
                <a:lnTo>
                  <a:pt x="103642" y="1014222"/>
                </a:lnTo>
                <a:lnTo>
                  <a:pt x="120897" y="1014222"/>
                </a:lnTo>
                <a:lnTo>
                  <a:pt x="120897" y="1068134"/>
                </a:lnTo>
                <a:lnTo>
                  <a:pt x="145054" y="1068134"/>
                </a:lnTo>
                <a:lnTo>
                  <a:pt x="145054" y="1116235"/>
                </a:lnTo>
                <a:lnTo>
                  <a:pt x="171215" y="1116235"/>
                </a:lnTo>
                <a:lnTo>
                  <a:pt x="171215" y="1218248"/>
                </a:lnTo>
                <a:lnTo>
                  <a:pt x="179676" y="1218248"/>
                </a:lnTo>
                <a:lnTo>
                  <a:pt x="179676" y="1319879"/>
                </a:lnTo>
                <a:lnTo>
                  <a:pt x="187246" y="1319879"/>
                </a:lnTo>
                <a:lnTo>
                  <a:pt x="187246" y="1374362"/>
                </a:lnTo>
                <a:lnTo>
                  <a:pt x="203611" y="1374362"/>
                </a:lnTo>
                <a:lnTo>
                  <a:pt x="203611" y="1428274"/>
                </a:lnTo>
                <a:lnTo>
                  <a:pt x="246247" y="1428274"/>
                </a:lnTo>
                <a:lnTo>
                  <a:pt x="246247" y="1482566"/>
                </a:lnTo>
                <a:lnTo>
                  <a:pt x="279088" y="1482566"/>
                </a:lnTo>
                <a:lnTo>
                  <a:pt x="279088" y="1585722"/>
                </a:lnTo>
                <a:lnTo>
                  <a:pt x="286992" y="1585722"/>
                </a:lnTo>
                <a:lnTo>
                  <a:pt x="286992" y="1639062"/>
                </a:lnTo>
                <a:lnTo>
                  <a:pt x="345659" y="1639062"/>
                </a:lnTo>
                <a:lnTo>
                  <a:pt x="345659" y="1686687"/>
                </a:lnTo>
                <a:lnTo>
                  <a:pt x="919977" y="1686687"/>
                </a:lnTo>
                <a:lnTo>
                  <a:pt x="919977" y="1769459"/>
                </a:lnTo>
                <a:lnTo>
                  <a:pt x="2206319" y="1769459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B7813EE1-EF9C-40A2-DCB7-1ACE0CEBA18E}"/>
              </a:ext>
            </a:extLst>
          </p:cNvPr>
          <p:cNvSpPr/>
          <p:nvPr/>
        </p:nvSpPr>
        <p:spPr>
          <a:xfrm>
            <a:off x="4404155" y="1923831"/>
            <a:ext cx="1779838" cy="1632489"/>
          </a:xfrm>
          <a:custGeom>
            <a:avLst/>
            <a:gdLst>
              <a:gd name="connsiteX0" fmla="*/ 1779839 w 1779838"/>
              <a:gd name="connsiteY0" fmla="*/ 1632490 h 1632489"/>
              <a:gd name="connsiteX1" fmla="*/ 694435 w 1779838"/>
              <a:gd name="connsiteY1" fmla="*/ 1632490 h 1632489"/>
              <a:gd name="connsiteX2" fmla="*/ 694435 w 1779838"/>
              <a:gd name="connsiteY2" fmla="*/ 1578769 h 1632489"/>
              <a:gd name="connsiteX3" fmla="*/ 619626 w 1779838"/>
              <a:gd name="connsiteY3" fmla="*/ 1578769 h 1632489"/>
              <a:gd name="connsiteX4" fmla="*/ 619626 w 1779838"/>
              <a:gd name="connsiteY4" fmla="*/ 1530953 h 1632489"/>
              <a:gd name="connsiteX5" fmla="*/ 610052 w 1779838"/>
              <a:gd name="connsiteY5" fmla="*/ 1530953 h 1632489"/>
              <a:gd name="connsiteX6" fmla="*/ 610052 w 1779838"/>
              <a:gd name="connsiteY6" fmla="*/ 1476661 h 1632489"/>
              <a:gd name="connsiteX7" fmla="*/ 461102 w 1779838"/>
              <a:gd name="connsiteY7" fmla="*/ 1476661 h 1632489"/>
              <a:gd name="connsiteX8" fmla="*/ 461102 w 1779838"/>
              <a:gd name="connsiteY8" fmla="*/ 1422654 h 1632489"/>
              <a:gd name="connsiteX9" fmla="*/ 453309 w 1779838"/>
              <a:gd name="connsiteY9" fmla="*/ 1422654 h 1632489"/>
              <a:gd name="connsiteX10" fmla="*/ 453309 w 1779838"/>
              <a:gd name="connsiteY10" fmla="*/ 1375220 h 1632489"/>
              <a:gd name="connsiteX11" fmla="*/ 302688 w 1779838"/>
              <a:gd name="connsiteY11" fmla="*/ 1375220 h 1632489"/>
              <a:gd name="connsiteX12" fmla="*/ 302688 w 1779838"/>
              <a:gd name="connsiteY12" fmla="*/ 1333691 h 1632489"/>
              <a:gd name="connsiteX13" fmla="*/ 285099 w 1779838"/>
              <a:gd name="connsiteY13" fmla="*/ 1333691 h 1632489"/>
              <a:gd name="connsiteX14" fmla="*/ 285099 w 1779838"/>
              <a:gd name="connsiteY14" fmla="*/ 1245870 h 1632489"/>
              <a:gd name="connsiteX15" fmla="*/ 268846 w 1779838"/>
              <a:gd name="connsiteY15" fmla="*/ 1245870 h 1632489"/>
              <a:gd name="connsiteX16" fmla="*/ 268846 w 1779838"/>
              <a:gd name="connsiteY16" fmla="*/ 1203579 h 1632489"/>
              <a:gd name="connsiteX17" fmla="*/ 251925 w 1779838"/>
              <a:gd name="connsiteY17" fmla="*/ 1203579 h 1632489"/>
              <a:gd name="connsiteX18" fmla="*/ 251925 w 1779838"/>
              <a:gd name="connsiteY18" fmla="*/ 1164812 h 1632489"/>
              <a:gd name="connsiteX19" fmla="*/ 243242 w 1779838"/>
              <a:gd name="connsiteY19" fmla="*/ 1164812 h 1632489"/>
              <a:gd name="connsiteX20" fmla="*/ 243242 w 1779838"/>
              <a:gd name="connsiteY20" fmla="*/ 1034034 h 1632489"/>
              <a:gd name="connsiteX21" fmla="*/ 210624 w 1779838"/>
              <a:gd name="connsiteY21" fmla="*/ 1034034 h 1632489"/>
              <a:gd name="connsiteX22" fmla="*/ 210624 w 1779838"/>
              <a:gd name="connsiteY22" fmla="*/ 993172 h 1632489"/>
              <a:gd name="connsiteX23" fmla="*/ 202609 w 1779838"/>
              <a:gd name="connsiteY23" fmla="*/ 993172 h 1632489"/>
              <a:gd name="connsiteX24" fmla="*/ 202609 w 1779838"/>
              <a:gd name="connsiteY24" fmla="*/ 952024 h 1632489"/>
              <a:gd name="connsiteX25" fmla="*/ 186021 w 1779838"/>
              <a:gd name="connsiteY25" fmla="*/ 952024 h 1632489"/>
              <a:gd name="connsiteX26" fmla="*/ 186021 w 1779838"/>
              <a:gd name="connsiteY26" fmla="*/ 830199 h 1632489"/>
              <a:gd name="connsiteX27" fmla="*/ 168989 w 1779838"/>
              <a:gd name="connsiteY27" fmla="*/ 830199 h 1632489"/>
              <a:gd name="connsiteX28" fmla="*/ 168989 w 1779838"/>
              <a:gd name="connsiteY28" fmla="*/ 788575 h 1632489"/>
              <a:gd name="connsiteX29" fmla="*/ 161530 w 1779838"/>
              <a:gd name="connsiteY29" fmla="*/ 788575 h 1632489"/>
              <a:gd name="connsiteX30" fmla="*/ 161530 w 1779838"/>
              <a:gd name="connsiteY30" fmla="*/ 749046 h 1632489"/>
              <a:gd name="connsiteX31" fmla="*/ 128245 w 1779838"/>
              <a:gd name="connsiteY31" fmla="*/ 749046 h 1632489"/>
              <a:gd name="connsiteX32" fmla="*/ 128245 w 1779838"/>
              <a:gd name="connsiteY32" fmla="*/ 667036 h 1632489"/>
              <a:gd name="connsiteX33" fmla="*/ 120563 w 1779838"/>
              <a:gd name="connsiteY33" fmla="*/ 667036 h 1632489"/>
              <a:gd name="connsiteX34" fmla="*/ 120563 w 1779838"/>
              <a:gd name="connsiteY34" fmla="*/ 509683 h 1632489"/>
              <a:gd name="connsiteX35" fmla="*/ 111880 w 1779838"/>
              <a:gd name="connsiteY35" fmla="*/ 509683 h 1632489"/>
              <a:gd name="connsiteX36" fmla="*/ 111880 w 1779838"/>
              <a:gd name="connsiteY36" fmla="*/ 395192 h 1632489"/>
              <a:gd name="connsiteX37" fmla="*/ 102863 w 1779838"/>
              <a:gd name="connsiteY37" fmla="*/ 395192 h 1632489"/>
              <a:gd name="connsiteX38" fmla="*/ 102863 w 1779838"/>
              <a:gd name="connsiteY38" fmla="*/ 354235 h 1632489"/>
              <a:gd name="connsiteX39" fmla="*/ 94068 w 1779838"/>
              <a:gd name="connsiteY39" fmla="*/ 354235 h 1632489"/>
              <a:gd name="connsiteX40" fmla="*/ 94068 w 1779838"/>
              <a:gd name="connsiteY40" fmla="*/ 238030 h 1632489"/>
              <a:gd name="connsiteX41" fmla="*/ 78483 w 1779838"/>
              <a:gd name="connsiteY41" fmla="*/ 238030 h 1632489"/>
              <a:gd name="connsiteX42" fmla="*/ 78483 w 1779838"/>
              <a:gd name="connsiteY42" fmla="*/ 156496 h 1632489"/>
              <a:gd name="connsiteX43" fmla="*/ 68909 w 1779838"/>
              <a:gd name="connsiteY43" fmla="*/ 156496 h 1632489"/>
              <a:gd name="connsiteX44" fmla="*/ 68909 w 1779838"/>
              <a:gd name="connsiteY44" fmla="*/ 123253 h 1632489"/>
              <a:gd name="connsiteX45" fmla="*/ 59669 w 1779838"/>
              <a:gd name="connsiteY45" fmla="*/ 123253 h 1632489"/>
              <a:gd name="connsiteX46" fmla="*/ 59669 w 1779838"/>
              <a:gd name="connsiteY46" fmla="*/ 40577 h 1632489"/>
              <a:gd name="connsiteX47" fmla="*/ 19259 w 1779838"/>
              <a:gd name="connsiteY47" fmla="*/ 40577 h 1632489"/>
              <a:gd name="connsiteX48" fmla="*/ 19259 w 1779838"/>
              <a:gd name="connsiteY48" fmla="*/ 0 h 1632489"/>
              <a:gd name="connsiteX49" fmla="*/ 0 w 1779838"/>
              <a:gd name="connsiteY49" fmla="*/ 0 h 163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79838" h="1632489">
                <a:moveTo>
                  <a:pt x="1779839" y="1632490"/>
                </a:moveTo>
                <a:lnTo>
                  <a:pt x="694435" y="1632490"/>
                </a:lnTo>
                <a:lnTo>
                  <a:pt x="694435" y="1578769"/>
                </a:lnTo>
                <a:lnTo>
                  <a:pt x="619626" y="1578769"/>
                </a:lnTo>
                <a:lnTo>
                  <a:pt x="619626" y="1530953"/>
                </a:lnTo>
                <a:lnTo>
                  <a:pt x="610052" y="1530953"/>
                </a:lnTo>
                <a:lnTo>
                  <a:pt x="610052" y="1476661"/>
                </a:lnTo>
                <a:lnTo>
                  <a:pt x="461102" y="1476661"/>
                </a:lnTo>
                <a:lnTo>
                  <a:pt x="461102" y="1422654"/>
                </a:lnTo>
                <a:lnTo>
                  <a:pt x="453309" y="1422654"/>
                </a:lnTo>
                <a:lnTo>
                  <a:pt x="453309" y="1375220"/>
                </a:lnTo>
                <a:lnTo>
                  <a:pt x="302688" y="1375220"/>
                </a:lnTo>
                <a:lnTo>
                  <a:pt x="302688" y="1333691"/>
                </a:lnTo>
                <a:lnTo>
                  <a:pt x="285099" y="1333691"/>
                </a:lnTo>
                <a:lnTo>
                  <a:pt x="285099" y="1245870"/>
                </a:lnTo>
                <a:lnTo>
                  <a:pt x="268846" y="1245870"/>
                </a:lnTo>
                <a:lnTo>
                  <a:pt x="268846" y="1203579"/>
                </a:lnTo>
                <a:lnTo>
                  <a:pt x="251925" y="1203579"/>
                </a:lnTo>
                <a:lnTo>
                  <a:pt x="251925" y="1164812"/>
                </a:lnTo>
                <a:lnTo>
                  <a:pt x="243242" y="1164812"/>
                </a:lnTo>
                <a:lnTo>
                  <a:pt x="243242" y="1034034"/>
                </a:lnTo>
                <a:lnTo>
                  <a:pt x="210624" y="1034034"/>
                </a:lnTo>
                <a:lnTo>
                  <a:pt x="210624" y="993172"/>
                </a:lnTo>
                <a:lnTo>
                  <a:pt x="202609" y="993172"/>
                </a:lnTo>
                <a:lnTo>
                  <a:pt x="202609" y="952024"/>
                </a:lnTo>
                <a:lnTo>
                  <a:pt x="186021" y="952024"/>
                </a:lnTo>
                <a:lnTo>
                  <a:pt x="186021" y="830199"/>
                </a:lnTo>
                <a:lnTo>
                  <a:pt x="168989" y="830199"/>
                </a:lnTo>
                <a:lnTo>
                  <a:pt x="168989" y="788575"/>
                </a:lnTo>
                <a:lnTo>
                  <a:pt x="161530" y="788575"/>
                </a:lnTo>
                <a:lnTo>
                  <a:pt x="161530" y="749046"/>
                </a:lnTo>
                <a:lnTo>
                  <a:pt x="128245" y="749046"/>
                </a:lnTo>
                <a:lnTo>
                  <a:pt x="128245" y="667036"/>
                </a:lnTo>
                <a:lnTo>
                  <a:pt x="120563" y="667036"/>
                </a:lnTo>
                <a:lnTo>
                  <a:pt x="120563" y="509683"/>
                </a:lnTo>
                <a:lnTo>
                  <a:pt x="111880" y="509683"/>
                </a:lnTo>
                <a:lnTo>
                  <a:pt x="111880" y="395192"/>
                </a:lnTo>
                <a:lnTo>
                  <a:pt x="102863" y="395192"/>
                </a:lnTo>
                <a:lnTo>
                  <a:pt x="102863" y="354235"/>
                </a:lnTo>
                <a:lnTo>
                  <a:pt x="94068" y="354235"/>
                </a:lnTo>
                <a:lnTo>
                  <a:pt x="94068" y="238030"/>
                </a:lnTo>
                <a:lnTo>
                  <a:pt x="78483" y="238030"/>
                </a:lnTo>
                <a:lnTo>
                  <a:pt x="78483" y="156496"/>
                </a:lnTo>
                <a:lnTo>
                  <a:pt x="68909" y="156496"/>
                </a:lnTo>
                <a:lnTo>
                  <a:pt x="68909" y="123253"/>
                </a:lnTo>
                <a:lnTo>
                  <a:pt x="59669" y="123253"/>
                </a:lnTo>
                <a:lnTo>
                  <a:pt x="59669" y="40577"/>
                </a:lnTo>
                <a:lnTo>
                  <a:pt x="19259" y="40577"/>
                </a:lnTo>
                <a:lnTo>
                  <a:pt x="19259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1" name="Grafik 45">
            <a:extLst>
              <a:ext uri="{FF2B5EF4-FFF2-40B4-BE49-F238E27FC236}">
                <a16:creationId xmlns:a16="http://schemas.microsoft.com/office/drawing/2014/main" id="{8387F258-D655-4FFB-EB14-AEF445C92919}"/>
              </a:ext>
            </a:extLst>
          </p:cNvPr>
          <p:cNvGrpSpPr/>
          <p:nvPr/>
        </p:nvGrpSpPr>
        <p:grpSpPr>
          <a:xfrm>
            <a:off x="4531509" y="2655827"/>
            <a:ext cx="1666845" cy="916971"/>
            <a:chOff x="4531509" y="2700983"/>
            <a:chExt cx="1666845" cy="916971"/>
          </a:xfrm>
        </p:grpSpPr>
        <p:grpSp>
          <p:nvGrpSpPr>
            <p:cNvPr id="22" name="Grafik 45">
              <a:extLst>
                <a:ext uri="{FF2B5EF4-FFF2-40B4-BE49-F238E27FC236}">
                  <a16:creationId xmlns:a16="http://schemas.microsoft.com/office/drawing/2014/main" id="{AC92FC0F-8B10-6883-4FD9-610FAF77AF8F}"/>
                </a:ext>
              </a:extLst>
            </p:cNvPr>
            <p:cNvGrpSpPr/>
            <p:nvPr/>
          </p:nvGrpSpPr>
          <p:grpSpPr>
            <a:xfrm>
              <a:off x="6156831" y="3584999"/>
              <a:ext cx="41523" cy="32956"/>
              <a:chOff x="6156831" y="3584999"/>
              <a:chExt cx="41523" cy="32956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67DFF8D-ABCC-51F5-9260-A6673817DE55}"/>
                  </a:ext>
                </a:extLst>
              </p:cNvPr>
              <p:cNvSpPr/>
              <p:nvPr/>
            </p:nvSpPr>
            <p:spPr>
              <a:xfrm>
                <a:off x="6177648" y="3584999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6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6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0E963E7A-38C5-5131-99AD-0B4FCA8A8E9F}"/>
                  </a:ext>
                </a:extLst>
              </p:cNvPr>
              <p:cNvSpPr/>
              <p:nvPr/>
            </p:nvSpPr>
            <p:spPr>
              <a:xfrm>
                <a:off x="6156831" y="3601477"/>
                <a:ext cx="41523" cy="9525"/>
              </a:xfrm>
              <a:custGeom>
                <a:avLst/>
                <a:gdLst>
                  <a:gd name="connsiteX0" fmla="*/ 41524 w 41523"/>
                  <a:gd name="connsiteY0" fmla="*/ 0 h 9525"/>
                  <a:gd name="connsiteX1" fmla="*/ 0 w 415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23" h="9525">
                    <a:moveTo>
                      <a:pt x="4152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3" name="Grafik 45">
              <a:extLst>
                <a:ext uri="{FF2B5EF4-FFF2-40B4-BE49-F238E27FC236}">
                  <a16:creationId xmlns:a16="http://schemas.microsoft.com/office/drawing/2014/main" id="{69D02204-0520-E0EB-102A-F6E60DCC1D56}"/>
                </a:ext>
              </a:extLst>
            </p:cNvPr>
            <p:cNvGrpSpPr/>
            <p:nvPr/>
          </p:nvGrpSpPr>
          <p:grpSpPr>
            <a:xfrm>
              <a:off x="5425881" y="3584999"/>
              <a:ext cx="41412" cy="32956"/>
              <a:chOff x="5425881" y="3584999"/>
              <a:chExt cx="41412" cy="32956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A14ECDED-9E16-7EE0-EA87-F2E8D01764CA}"/>
                  </a:ext>
                </a:extLst>
              </p:cNvPr>
              <p:cNvSpPr/>
              <p:nvPr/>
            </p:nvSpPr>
            <p:spPr>
              <a:xfrm>
                <a:off x="5446587" y="3584999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6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6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A3356DD-8927-928F-1284-964A9EC56892}"/>
                  </a:ext>
                </a:extLst>
              </p:cNvPr>
              <p:cNvSpPr/>
              <p:nvPr/>
            </p:nvSpPr>
            <p:spPr>
              <a:xfrm>
                <a:off x="5425881" y="3601477"/>
                <a:ext cx="41412" cy="9525"/>
              </a:xfrm>
              <a:custGeom>
                <a:avLst/>
                <a:gdLst>
                  <a:gd name="connsiteX0" fmla="*/ 41412 w 41412"/>
                  <a:gd name="connsiteY0" fmla="*/ 0 h 9525"/>
                  <a:gd name="connsiteX1" fmla="*/ 0 w 4141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412" h="9525">
                    <a:moveTo>
                      <a:pt x="41412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4" name="Grafik 45">
              <a:extLst>
                <a:ext uri="{FF2B5EF4-FFF2-40B4-BE49-F238E27FC236}">
                  <a16:creationId xmlns:a16="http://schemas.microsoft.com/office/drawing/2014/main" id="{B7061D54-4204-04FB-F772-56AF87DA2FEB}"/>
                </a:ext>
              </a:extLst>
            </p:cNvPr>
            <p:cNvGrpSpPr/>
            <p:nvPr/>
          </p:nvGrpSpPr>
          <p:grpSpPr>
            <a:xfrm>
              <a:off x="5441244" y="3584999"/>
              <a:ext cx="41523" cy="32956"/>
              <a:chOff x="5441244" y="3584999"/>
              <a:chExt cx="41523" cy="32956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6D2C466B-166B-4FCD-D34D-2030106F0CD2}"/>
                  </a:ext>
                </a:extLst>
              </p:cNvPr>
              <p:cNvSpPr/>
              <p:nvPr/>
            </p:nvSpPr>
            <p:spPr>
              <a:xfrm>
                <a:off x="5461950" y="3584999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6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6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D3D43827-AF5B-9520-34D0-D6D5C0AC32AB}"/>
                  </a:ext>
                </a:extLst>
              </p:cNvPr>
              <p:cNvSpPr/>
              <p:nvPr/>
            </p:nvSpPr>
            <p:spPr>
              <a:xfrm>
                <a:off x="5441244" y="3601477"/>
                <a:ext cx="41523" cy="9525"/>
              </a:xfrm>
              <a:custGeom>
                <a:avLst/>
                <a:gdLst>
                  <a:gd name="connsiteX0" fmla="*/ 41524 w 41523"/>
                  <a:gd name="connsiteY0" fmla="*/ 0 h 9525"/>
                  <a:gd name="connsiteX1" fmla="*/ 0 w 415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23" h="9525">
                    <a:moveTo>
                      <a:pt x="4152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5" name="Grafik 45">
              <a:extLst>
                <a:ext uri="{FF2B5EF4-FFF2-40B4-BE49-F238E27FC236}">
                  <a16:creationId xmlns:a16="http://schemas.microsoft.com/office/drawing/2014/main" id="{99AA5308-D9D6-56F2-C39D-F829AC443F38}"/>
                </a:ext>
              </a:extLst>
            </p:cNvPr>
            <p:cNvGrpSpPr/>
            <p:nvPr/>
          </p:nvGrpSpPr>
          <p:grpSpPr>
            <a:xfrm>
              <a:off x="4840654" y="3373163"/>
              <a:ext cx="41523" cy="32956"/>
              <a:chOff x="4840654" y="3373163"/>
              <a:chExt cx="41523" cy="32956"/>
            </a:xfrm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A3185C7C-5254-7C68-CCFB-F14ABE734808}"/>
                  </a:ext>
                </a:extLst>
              </p:cNvPr>
              <p:cNvSpPr/>
              <p:nvPr/>
            </p:nvSpPr>
            <p:spPr>
              <a:xfrm>
                <a:off x="4861472" y="3373163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7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7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2F17E50-7FC5-6BCC-C371-7C0F7CF7ABB9}"/>
                  </a:ext>
                </a:extLst>
              </p:cNvPr>
              <p:cNvSpPr/>
              <p:nvPr/>
            </p:nvSpPr>
            <p:spPr>
              <a:xfrm>
                <a:off x="4840654" y="3389641"/>
                <a:ext cx="41523" cy="9525"/>
              </a:xfrm>
              <a:custGeom>
                <a:avLst/>
                <a:gdLst>
                  <a:gd name="connsiteX0" fmla="*/ 41524 w 41523"/>
                  <a:gd name="connsiteY0" fmla="*/ 0 h 9525"/>
                  <a:gd name="connsiteX1" fmla="*/ 0 w 415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23" h="9525">
                    <a:moveTo>
                      <a:pt x="4152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6" name="Grafik 45">
              <a:extLst>
                <a:ext uri="{FF2B5EF4-FFF2-40B4-BE49-F238E27FC236}">
                  <a16:creationId xmlns:a16="http://schemas.microsoft.com/office/drawing/2014/main" id="{5F21CF8D-BFA4-2C46-8AC8-57FC3AA6B551}"/>
                </a:ext>
              </a:extLst>
            </p:cNvPr>
            <p:cNvGrpSpPr/>
            <p:nvPr/>
          </p:nvGrpSpPr>
          <p:grpSpPr>
            <a:xfrm>
              <a:off x="4699051" y="3327728"/>
              <a:ext cx="41523" cy="32956"/>
              <a:chOff x="4699051" y="3327728"/>
              <a:chExt cx="41523" cy="32956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436F1241-CB5C-CA84-9E94-1C7180C11486}"/>
                  </a:ext>
                </a:extLst>
              </p:cNvPr>
              <p:cNvSpPr/>
              <p:nvPr/>
            </p:nvSpPr>
            <p:spPr>
              <a:xfrm>
                <a:off x="4719757" y="3327728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7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7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76E0B68-E8DD-01DC-D611-5B835FD7161D}"/>
                  </a:ext>
                </a:extLst>
              </p:cNvPr>
              <p:cNvSpPr/>
              <p:nvPr/>
            </p:nvSpPr>
            <p:spPr>
              <a:xfrm>
                <a:off x="4699051" y="3344207"/>
                <a:ext cx="41523" cy="9525"/>
              </a:xfrm>
              <a:custGeom>
                <a:avLst/>
                <a:gdLst>
                  <a:gd name="connsiteX0" fmla="*/ 41524 w 41523"/>
                  <a:gd name="connsiteY0" fmla="*/ 0 h 9525"/>
                  <a:gd name="connsiteX1" fmla="*/ 0 w 415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23" h="9525">
                    <a:moveTo>
                      <a:pt x="4152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7" name="Grafik 45">
              <a:extLst>
                <a:ext uri="{FF2B5EF4-FFF2-40B4-BE49-F238E27FC236}">
                  <a16:creationId xmlns:a16="http://schemas.microsoft.com/office/drawing/2014/main" id="{7535E1F9-A38D-C7A1-2B9F-ED5B915C0664}"/>
                </a:ext>
              </a:extLst>
            </p:cNvPr>
            <p:cNvGrpSpPr/>
            <p:nvPr/>
          </p:nvGrpSpPr>
          <p:grpSpPr>
            <a:xfrm>
              <a:off x="4581716" y="2945681"/>
              <a:ext cx="41412" cy="32956"/>
              <a:chOff x="4581716" y="2945681"/>
              <a:chExt cx="41412" cy="32956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33AC123-9793-FA94-8204-D85994ED2C46}"/>
                  </a:ext>
                </a:extLst>
              </p:cNvPr>
              <p:cNvSpPr/>
              <p:nvPr/>
            </p:nvSpPr>
            <p:spPr>
              <a:xfrm>
                <a:off x="4602422" y="2945681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7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7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6369452-9166-8FFB-767C-1FBEC33E6482}"/>
                  </a:ext>
                </a:extLst>
              </p:cNvPr>
              <p:cNvSpPr/>
              <p:nvPr/>
            </p:nvSpPr>
            <p:spPr>
              <a:xfrm>
                <a:off x="4581716" y="2962159"/>
                <a:ext cx="41412" cy="9525"/>
              </a:xfrm>
              <a:custGeom>
                <a:avLst/>
                <a:gdLst>
                  <a:gd name="connsiteX0" fmla="*/ 41412 w 41412"/>
                  <a:gd name="connsiteY0" fmla="*/ 0 h 9525"/>
                  <a:gd name="connsiteX1" fmla="*/ 0 w 4141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412" h="9525">
                    <a:moveTo>
                      <a:pt x="41412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8" name="Grafik 45">
              <a:extLst>
                <a:ext uri="{FF2B5EF4-FFF2-40B4-BE49-F238E27FC236}">
                  <a16:creationId xmlns:a16="http://schemas.microsoft.com/office/drawing/2014/main" id="{C36944D3-60E6-2938-7B1D-919C3A1AC912}"/>
                </a:ext>
              </a:extLst>
            </p:cNvPr>
            <p:cNvGrpSpPr/>
            <p:nvPr/>
          </p:nvGrpSpPr>
          <p:grpSpPr>
            <a:xfrm>
              <a:off x="4531509" y="2700983"/>
              <a:ext cx="41412" cy="32956"/>
              <a:chOff x="4531509" y="2700983"/>
              <a:chExt cx="41412" cy="32956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2A2E2714-E4D6-DB97-CE3D-48048D2DB763}"/>
                  </a:ext>
                </a:extLst>
              </p:cNvPr>
              <p:cNvSpPr/>
              <p:nvPr/>
            </p:nvSpPr>
            <p:spPr>
              <a:xfrm>
                <a:off x="4552215" y="2700983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6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6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2A15333-AF85-F069-3F5B-70289C69BDEE}"/>
                  </a:ext>
                </a:extLst>
              </p:cNvPr>
              <p:cNvSpPr/>
              <p:nvPr/>
            </p:nvSpPr>
            <p:spPr>
              <a:xfrm>
                <a:off x="4531509" y="2717462"/>
                <a:ext cx="41412" cy="9525"/>
              </a:xfrm>
              <a:custGeom>
                <a:avLst/>
                <a:gdLst>
                  <a:gd name="connsiteX0" fmla="*/ 41412 w 41412"/>
                  <a:gd name="connsiteY0" fmla="*/ 0 h 9525"/>
                  <a:gd name="connsiteX1" fmla="*/ 0 w 4141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412" h="9525">
                    <a:moveTo>
                      <a:pt x="41412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43" name="Grafik 45">
            <a:extLst>
              <a:ext uri="{FF2B5EF4-FFF2-40B4-BE49-F238E27FC236}">
                <a16:creationId xmlns:a16="http://schemas.microsoft.com/office/drawing/2014/main" id="{FF8A981C-E3BB-4FFF-2768-6E9FBE986736}"/>
              </a:ext>
            </a:extLst>
          </p:cNvPr>
          <p:cNvGrpSpPr/>
          <p:nvPr/>
        </p:nvGrpSpPr>
        <p:grpSpPr>
          <a:xfrm>
            <a:off x="4492880" y="2929195"/>
            <a:ext cx="2131175" cy="780573"/>
            <a:chOff x="4492880" y="2974351"/>
            <a:chExt cx="2131175" cy="780573"/>
          </a:xfrm>
        </p:grpSpPr>
        <p:grpSp>
          <p:nvGrpSpPr>
            <p:cNvPr id="44" name="Grafik 45">
              <a:extLst>
                <a:ext uri="{FF2B5EF4-FFF2-40B4-BE49-F238E27FC236}">
                  <a16:creationId xmlns:a16="http://schemas.microsoft.com/office/drawing/2014/main" id="{357FE45A-49D8-9722-97E5-32BE625E8F95}"/>
                </a:ext>
              </a:extLst>
            </p:cNvPr>
            <p:cNvGrpSpPr/>
            <p:nvPr/>
          </p:nvGrpSpPr>
          <p:grpSpPr>
            <a:xfrm>
              <a:off x="4492880" y="2974351"/>
              <a:ext cx="41523" cy="33051"/>
              <a:chOff x="4492880" y="2974351"/>
              <a:chExt cx="41523" cy="33051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3F70E959-E64B-FE39-9ADE-0265B1E1F51B}"/>
                  </a:ext>
                </a:extLst>
              </p:cNvPr>
              <p:cNvSpPr/>
              <p:nvPr/>
            </p:nvSpPr>
            <p:spPr>
              <a:xfrm>
                <a:off x="4513586" y="2974351"/>
                <a:ext cx="11132" cy="33051"/>
              </a:xfrm>
              <a:custGeom>
                <a:avLst/>
                <a:gdLst>
                  <a:gd name="connsiteX0" fmla="*/ 0 w 11132"/>
                  <a:gd name="connsiteY0" fmla="*/ 0 h 33051"/>
                  <a:gd name="connsiteX1" fmla="*/ 0 w 11132"/>
                  <a:gd name="connsiteY1" fmla="*/ 33052 h 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3051">
                    <a:moveTo>
                      <a:pt x="0" y="0"/>
                    </a:moveTo>
                    <a:lnTo>
                      <a:pt x="0" y="33052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3CD6D46B-B32A-10BD-13D7-56F652B00B78}"/>
                  </a:ext>
                </a:extLst>
              </p:cNvPr>
              <p:cNvSpPr/>
              <p:nvPr/>
            </p:nvSpPr>
            <p:spPr>
              <a:xfrm>
                <a:off x="4492880" y="2990829"/>
                <a:ext cx="41523" cy="9525"/>
              </a:xfrm>
              <a:custGeom>
                <a:avLst/>
                <a:gdLst>
                  <a:gd name="connsiteX0" fmla="*/ 41524 w 41523"/>
                  <a:gd name="connsiteY0" fmla="*/ 0 h 9525"/>
                  <a:gd name="connsiteX1" fmla="*/ 0 w 415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23" h="9525">
                    <a:moveTo>
                      <a:pt x="4152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5" name="Grafik 45">
              <a:extLst>
                <a:ext uri="{FF2B5EF4-FFF2-40B4-BE49-F238E27FC236}">
                  <a16:creationId xmlns:a16="http://schemas.microsoft.com/office/drawing/2014/main" id="{6ACAF682-D9CE-BDF0-B9AC-F1DD4006E80A}"/>
                </a:ext>
              </a:extLst>
            </p:cNvPr>
            <p:cNvGrpSpPr/>
            <p:nvPr/>
          </p:nvGrpSpPr>
          <p:grpSpPr>
            <a:xfrm>
              <a:off x="4532622" y="3068839"/>
              <a:ext cx="41523" cy="32956"/>
              <a:chOff x="4532622" y="3068839"/>
              <a:chExt cx="41523" cy="32956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6083914C-C08F-544E-A402-073E279E9A09}"/>
                  </a:ext>
                </a:extLst>
              </p:cNvPr>
              <p:cNvSpPr/>
              <p:nvPr/>
            </p:nvSpPr>
            <p:spPr>
              <a:xfrm>
                <a:off x="4553440" y="3068839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7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7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EDA79864-94FF-366A-70FC-05C0B293E334}"/>
                  </a:ext>
                </a:extLst>
              </p:cNvPr>
              <p:cNvSpPr/>
              <p:nvPr/>
            </p:nvSpPr>
            <p:spPr>
              <a:xfrm>
                <a:off x="4532622" y="3085317"/>
                <a:ext cx="41523" cy="9525"/>
              </a:xfrm>
              <a:custGeom>
                <a:avLst/>
                <a:gdLst>
                  <a:gd name="connsiteX0" fmla="*/ 41524 w 41523"/>
                  <a:gd name="connsiteY0" fmla="*/ 0 h 9525"/>
                  <a:gd name="connsiteX1" fmla="*/ 0 w 415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23" h="9525">
                    <a:moveTo>
                      <a:pt x="4152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6" name="Grafik 45">
              <a:extLst>
                <a:ext uri="{FF2B5EF4-FFF2-40B4-BE49-F238E27FC236}">
                  <a16:creationId xmlns:a16="http://schemas.microsoft.com/office/drawing/2014/main" id="{80773F62-B09E-DF25-3FF3-16A1AE3307B6}"/>
                </a:ext>
              </a:extLst>
            </p:cNvPr>
            <p:cNvGrpSpPr/>
            <p:nvPr/>
          </p:nvGrpSpPr>
          <p:grpSpPr>
            <a:xfrm>
              <a:off x="4997954" y="3639196"/>
              <a:ext cx="41523" cy="32956"/>
              <a:chOff x="4997954" y="3639196"/>
              <a:chExt cx="41523" cy="32956"/>
            </a:xfrm>
          </p:grpSpPr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E83877E6-2A0D-398C-B98D-5B37CD8AAD07}"/>
                  </a:ext>
                </a:extLst>
              </p:cNvPr>
              <p:cNvSpPr/>
              <p:nvPr/>
            </p:nvSpPr>
            <p:spPr>
              <a:xfrm>
                <a:off x="5018660" y="3639196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6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A343AFB4-2DC8-F66D-149E-C3599A479C93}"/>
                  </a:ext>
                </a:extLst>
              </p:cNvPr>
              <p:cNvSpPr/>
              <p:nvPr/>
            </p:nvSpPr>
            <p:spPr>
              <a:xfrm>
                <a:off x="4997954" y="3655674"/>
                <a:ext cx="41523" cy="9525"/>
              </a:xfrm>
              <a:custGeom>
                <a:avLst/>
                <a:gdLst>
                  <a:gd name="connsiteX0" fmla="*/ 41524 w 41523"/>
                  <a:gd name="connsiteY0" fmla="*/ 0 h 9525"/>
                  <a:gd name="connsiteX1" fmla="*/ 0 w 415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23" h="9525">
                    <a:moveTo>
                      <a:pt x="4152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7" name="Grafik 45">
              <a:extLst>
                <a:ext uri="{FF2B5EF4-FFF2-40B4-BE49-F238E27FC236}">
                  <a16:creationId xmlns:a16="http://schemas.microsoft.com/office/drawing/2014/main" id="{49CA6646-A288-F3F8-8F97-F8FF1ED516F3}"/>
                </a:ext>
              </a:extLst>
            </p:cNvPr>
            <p:cNvGrpSpPr/>
            <p:nvPr/>
          </p:nvGrpSpPr>
          <p:grpSpPr>
            <a:xfrm>
              <a:off x="6582531" y="3721968"/>
              <a:ext cx="41523" cy="32956"/>
              <a:chOff x="6582531" y="3721968"/>
              <a:chExt cx="41523" cy="32956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382CE7A4-A257-799B-C438-9396621774BF}"/>
                  </a:ext>
                </a:extLst>
              </p:cNvPr>
              <p:cNvSpPr/>
              <p:nvPr/>
            </p:nvSpPr>
            <p:spPr>
              <a:xfrm>
                <a:off x="6603238" y="3721968"/>
                <a:ext cx="11132" cy="32956"/>
              </a:xfrm>
              <a:custGeom>
                <a:avLst/>
                <a:gdLst>
                  <a:gd name="connsiteX0" fmla="*/ 0 w 11132"/>
                  <a:gd name="connsiteY0" fmla="*/ 0 h 32956"/>
                  <a:gd name="connsiteX1" fmla="*/ 0 w 11132"/>
                  <a:gd name="connsiteY1" fmla="*/ 32957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2" h="32956">
                    <a:moveTo>
                      <a:pt x="0" y="0"/>
                    </a:moveTo>
                    <a:lnTo>
                      <a:pt x="0" y="32957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F5856CC-4E43-DD40-ECC0-F6D496653FE2}"/>
                  </a:ext>
                </a:extLst>
              </p:cNvPr>
              <p:cNvSpPr/>
              <p:nvPr/>
            </p:nvSpPr>
            <p:spPr>
              <a:xfrm>
                <a:off x="6582531" y="3738446"/>
                <a:ext cx="41523" cy="9525"/>
              </a:xfrm>
              <a:custGeom>
                <a:avLst/>
                <a:gdLst>
                  <a:gd name="connsiteX0" fmla="*/ 41524 w 41523"/>
                  <a:gd name="connsiteY0" fmla="*/ 0 h 9525"/>
                  <a:gd name="connsiteX1" fmla="*/ 0 w 4152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523" h="9525">
                    <a:moveTo>
                      <a:pt x="4152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56" name="Textfeld 55">
            <a:extLst>
              <a:ext uri="{FF2B5EF4-FFF2-40B4-BE49-F238E27FC236}">
                <a16:creationId xmlns:a16="http://schemas.microsoft.com/office/drawing/2014/main" id="{8BEACFC3-89C0-6399-850A-92CD563F777A}"/>
              </a:ext>
            </a:extLst>
          </p:cNvPr>
          <p:cNvSpPr txBox="1"/>
          <p:nvPr/>
        </p:nvSpPr>
        <p:spPr>
          <a:xfrm rot="16200000">
            <a:off x="7452070" y="2176300"/>
            <a:ext cx="137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highlight>
                  <a:srgbClr val="FFFFFF"/>
                </a:highlight>
              </a:rPr>
              <a:t>Patient*innen-ID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E2F90F9-C039-45AF-3ACC-4FA98C6881B3}"/>
              </a:ext>
            </a:extLst>
          </p:cNvPr>
          <p:cNvSpPr txBox="1"/>
          <p:nvPr/>
        </p:nvSpPr>
        <p:spPr>
          <a:xfrm>
            <a:off x="10402864" y="3170938"/>
            <a:ext cx="1146468" cy="21544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sz="800" b="1"/>
              <a:t>Bestes Ansprechen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54496B3-7CC0-59F7-3D0C-D8945EF4B07F}"/>
              </a:ext>
            </a:extLst>
          </p:cNvPr>
          <p:cNvSpPr txBox="1"/>
          <p:nvPr/>
        </p:nvSpPr>
        <p:spPr>
          <a:xfrm>
            <a:off x="10621649" y="3354010"/>
            <a:ext cx="432811" cy="583301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700"/>
              <a:t>CR</a:t>
            </a:r>
          </a:p>
          <a:p>
            <a:pPr>
              <a:lnSpc>
                <a:spcPct val="110000"/>
              </a:lnSpc>
            </a:pPr>
            <a:r>
              <a:rPr lang="de-DE" sz="700"/>
              <a:t>PD</a:t>
            </a:r>
          </a:p>
          <a:p>
            <a:pPr>
              <a:lnSpc>
                <a:spcPct val="110000"/>
              </a:lnSpc>
            </a:pPr>
            <a:r>
              <a:rPr lang="de-DE" sz="700"/>
              <a:t>PR</a:t>
            </a:r>
          </a:p>
          <a:p>
            <a:pPr>
              <a:lnSpc>
                <a:spcPct val="110000"/>
              </a:lnSpc>
            </a:pPr>
            <a:r>
              <a:rPr lang="de-DE" sz="700"/>
              <a:t>SD</a:t>
            </a:r>
          </a:p>
          <a:p>
            <a:pPr>
              <a:lnSpc>
                <a:spcPct val="110000"/>
              </a:lnSpc>
            </a:pPr>
            <a:r>
              <a:rPr lang="de-DE" sz="700"/>
              <a:t>Unbekannt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705608FC-7C20-D898-065E-8C07CECE58FC}"/>
              </a:ext>
            </a:extLst>
          </p:cNvPr>
          <p:cNvSpPr txBox="1"/>
          <p:nvPr/>
        </p:nvSpPr>
        <p:spPr>
          <a:xfrm>
            <a:off x="10628287" y="1475596"/>
            <a:ext cx="1218603" cy="167840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700"/>
              <a:t>D594 N/G/F</a:t>
            </a:r>
          </a:p>
          <a:p>
            <a:pPr>
              <a:lnSpc>
                <a:spcPct val="114000"/>
              </a:lnSpc>
            </a:pPr>
            <a:r>
              <a:rPr lang="de-DE" sz="700"/>
              <a:t>G469R/S/A/T170delinsAK</a:t>
            </a:r>
          </a:p>
          <a:p>
            <a:pPr>
              <a:lnSpc>
                <a:spcPct val="114000"/>
              </a:lnSpc>
            </a:pPr>
            <a:r>
              <a:rPr lang="de-DE" sz="700"/>
              <a:t>K601 E/N</a:t>
            </a:r>
          </a:p>
          <a:p>
            <a:pPr>
              <a:lnSpc>
                <a:spcPct val="114000"/>
              </a:lnSpc>
            </a:pPr>
            <a:r>
              <a:rPr lang="pt-BR" sz="700"/>
              <a:t>L597V/S/R/Q/P/K</a:t>
            </a:r>
          </a:p>
          <a:p>
            <a:pPr>
              <a:lnSpc>
                <a:spcPct val="114000"/>
              </a:lnSpc>
            </a:pPr>
            <a:r>
              <a:rPr lang="de-DE" sz="700"/>
              <a:t>T599I/dupV600insT</a:t>
            </a:r>
          </a:p>
          <a:p>
            <a:pPr>
              <a:lnSpc>
                <a:spcPct val="114000"/>
              </a:lnSpc>
            </a:pPr>
            <a:r>
              <a:rPr lang="de-DE" sz="700"/>
              <a:t>Einmalige Mutationen</a:t>
            </a:r>
          </a:p>
          <a:p>
            <a:pPr>
              <a:lnSpc>
                <a:spcPct val="114000"/>
              </a:lnSpc>
            </a:pPr>
            <a:r>
              <a:rPr lang="de-DE" sz="700"/>
              <a:t>V600E/K + andere</a:t>
            </a:r>
          </a:p>
          <a:p>
            <a:pPr>
              <a:lnSpc>
                <a:spcPct val="114000"/>
              </a:lnSpc>
            </a:pPr>
            <a:r>
              <a:rPr lang="de-DE" sz="700"/>
              <a:t>V600_K601D/E/N</a:t>
            </a:r>
          </a:p>
          <a:p>
            <a:pPr>
              <a:lnSpc>
                <a:spcPct val="114000"/>
              </a:lnSpc>
            </a:pPr>
            <a:r>
              <a:rPr lang="de-DE" sz="700"/>
              <a:t>V600D</a:t>
            </a:r>
          </a:p>
          <a:p>
            <a:pPr>
              <a:lnSpc>
                <a:spcPct val="114000"/>
              </a:lnSpc>
            </a:pPr>
            <a:r>
              <a:rPr lang="de-DE" sz="700"/>
              <a:t>V600G</a:t>
            </a:r>
          </a:p>
          <a:p>
            <a:pPr>
              <a:lnSpc>
                <a:spcPct val="114000"/>
              </a:lnSpc>
            </a:pPr>
            <a:r>
              <a:rPr lang="de-DE" sz="700"/>
              <a:t>V600L</a:t>
            </a:r>
          </a:p>
          <a:p>
            <a:pPr>
              <a:lnSpc>
                <a:spcPct val="114000"/>
              </a:lnSpc>
            </a:pPr>
            <a:r>
              <a:rPr lang="de-DE" sz="700"/>
              <a:t>V600M</a:t>
            </a:r>
          </a:p>
          <a:p>
            <a:pPr>
              <a:lnSpc>
                <a:spcPct val="114000"/>
              </a:lnSpc>
            </a:pPr>
            <a:r>
              <a:rPr lang="de-DE" sz="700"/>
              <a:t>V600R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4EB605D-C70B-E14B-9FA8-8FA048225DAC}"/>
              </a:ext>
            </a:extLst>
          </p:cNvPr>
          <p:cNvSpPr txBox="1"/>
          <p:nvPr/>
        </p:nvSpPr>
        <p:spPr>
          <a:xfrm>
            <a:off x="10402864" y="1298226"/>
            <a:ext cx="611065" cy="21544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sz="800" b="1"/>
              <a:t>Mutation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B45B2DBF-F14E-1F9E-C112-0961E7E6C94F}"/>
              </a:ext>
            </a:extLst>
          </p:cNvPr>
          <p:cNvSpPr txBox="1"/>
          <p:nvPr/>
        </p:nvSpPr>
        <p:spPr>
          <a:xfrm>
            <a:off x="8862848" y="6292645"/>
            <a:ext cx="234360" cy="20005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sz="700"/>
              <a:t>0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F2979BF-527C-172D-B025-EE43A89F6BCD}"/>
              </a:ext>
            </a:extLst>
          </p:cNvPr>
          <p:cNvSpPr txBox="1"/>
          <p:nvPr/>
        </p:nvSpPr>
        <p:spPr>
          <a:xfrm>
            <a:off x="10492387" y="6295790"/>
            <a:ext cx="1289501" cy="20005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sz="700"/>
              <a:t>   50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7389AA21-B833-A4EB-D340-A1A185D16250}"/>
              </a:ext>
            </a:extLst>
          </p:cNvPr>
          <p:cNvSpPr txBox="1"/>
          <p:nvPr/>
        </p:nvSpPr>
        <p:spPr>
          <a:xfrm>
            <a:off x="10391821" y="6438725"/>
            <a:ext cx="1620957" cy="4154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sz="1050" b="1"/>
              <a:t>Zeit seit Therapiestart </a:t>
            </a:r>
          </a:p>
          <a:p>
            <a:r>
              <a:rPr lang="de-DE" sz="1050" b="1"/>
              <a:t>(in Monaten)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4A38EB-4564-51C5-CC8F-099DC490CD4E}"/>
              </a:ext>
            </a:extLst>
          </p:cNvPr>
          <p:cNvSpPr txBox="1"/>
          <p:nvPr/>
        </p:nvSpPr>
        <p:spPr>
          <a:xfrm>
            <a:off x="507562" y="6498264"/>
            <a:ext cx="60943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/>
              <a:t>Menzer C et al. </a:t>
            </a:r>
            <a:r>
              <a:rPr lang="en-GB" sz="900" err="1"/>
              <a:t>Eur</a:t>
            </a:r>
            <a:r>
              <a:rPr lang="en-GB" sz="900"/>
              <a:t> J Cancer. Published online August 9, 2025. doi:10.1016/j.ejca.2025.115703</a:t>
            </a:r>
          </a:p>
        </p:txBody>
      </p:sp>
    </p:spTree>
    <p:extLst>
      <p:ext uri="{BB962C8B-B14F-4D97-AF65-F5344CB8AC3E}">
        <p14:creationId xmlns:p14="http://schemas.microsoft.com/office/powerpoint/2010/main" val="9593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FA0ED-1879-8F76-65CC-A918BB0B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>
                <a:solidFill>
                  <a:schemeClr val="tx2"/>
                </a:solidFill>
              </a:rPr>
              <a:t>Zentrale Studienergebnisse</a:t>
            </a:r>
            <a:br>
              <a:rPr lang="de-DE" sz="3200" b="1">
                <a:solidFill>
                  <a:schemeClr val="tx2"/>
                </a:solidFill>
              </a:rPr>
            </a:br>
            <a:br>
              <a:rPr lang="de-DE"/>
            </a:br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58F402B-BFC1-4647-7714-A5DBA3A6F6B6}"/>
              </a:ext>
            </a:extLst>
          </p:cNvPr>
          <p:cNvSpPr/>
          <p:nvPr/>
        </p:nvSpPr>
        <p:spPr>
          <a:xfrm>
            <a:off x="960581" y="1402701"/>
            <a:ext cx="8516793" cy="4473685"/>
          </a:xfrm>
          <a:prstGeom prst="roundRect">
            <a:avLst>
              <a:gd name="adj" fmla="val 1072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2">
              <a:buClr>
                <a:schemeClr val="accent2"/>
              </a:buClr>
            </a:pPr>
            <a:endParaRPr lang="de-DE">
              <a:solidFill>
                <a:schemeClr val="tx2"/>
              </a:solidFill>
            </a:endParaRPr>
          </a:p>
        </p:txBody>
      </p:sp>
      <p:pic>
        <p:nvPicPr>
          <p:cNvPr id="11" name="Grafik 10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140B27E4-9B4C-02E1-6FDB-95E7A62EF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8" y="1102788"/>
            <a:ext cx="1080000" cy="108000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543CCC6-6489-42E1-92A6-1A36AA9E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393" y="1642788"/>
            <a:ext cx="7106848" cy="1786212"/>
          </a:xfrm>
        </p:spPr>
        <p:txBody>
          <a:bodyPr/>
          <a:lstStyle/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Die </a:t>
            </a:r>
            <a:r>
              <a:rPr lang="de-DE" sz="1800" b="1" dirty="0">
                <a:solidFill>
                  <a:schemeClr val="tx2"/>
                </a:solidFill>
              </a:rPr>
              <a:t>Ansprechrate</a:t>
            </a:r>
            <a:r>
              <a:rPr lang="de-DE" sz="1800" dirty="0">
                <a:solidFill>
                  <a:schemeClr val="tx2"/>
                </a:solidFill>
              </a:rPr>
              <a:t> auf BRAF- mit/ohne MEK-Inhibition ist bei Patient*innen mit V600-non-E/K-Mutation höher als bei Non-V600 (ORR 45 % vs. 26 %)</a:t>
            </a:r>
          </a:p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Die </a:t>
            </a:r>
            <a:r>
              <a:rPr lang="de-DE" sz="1800" b="1" dirty="0">
                <a:solidFill>
                  <a:schemeClr val="tx2"/>
                </a:solidFill>
              </a:rPr>
              <a:t>Ansprechdauer</a:t>
            </a:r>
            <a:r>
              <a:rPr lang="de-DE" sz="1800" dirty="0">
                <a:solidFill>
                  <a:schemeClr val="tx2"/>
                </a:solidFill>
              </a:rPr>
              <a:t> war mit 8,2 und 7,4 Monaten vergleichbar</a:t>
            </a:r>
          </a:p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Die besten Ergebnisse zeigte jeweils eine Kombination aus </a:t>
            </a:r>
            <a:r>
              <a:rPr lang="de-DE" sz="1800" b="1" dirty="0">
                <a:solidFill>
                  <a:schemeClr val="tx2"/>
                </a:solidFill>
              </a:rPr>
              <a:t>BRAF- und MEK-Inhibitor</a:t>
            </a:r>
          </a:p>
          <a:p>
            <a:pPr marL="0" lvl="2" indent="0">
              <a:buClr>
                <a:schemeClr val="accent2"/>
              </a:buClr>
              <a:buNone/>
            </a:pPr>
            <a:endParaRPr lang="de-DE" sz="1800" dirty="0">
              <a:solidFill>
                <a:schemeClr val="tx2"/>
              </a:solidFill>
            </a:endParaRPr>
          </a:p>
          <a:p>
            <a:pPr marL="0" lvl="2" indent="0">
              <a:buClr>
                <a:schemeClr val="accent2"/>
              </a:buClr>
              <a:buNone/>
            </a:pP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D77EF30-8708-4354-B55E-AEFDC71D0044}"/>
              </a:ext>
            </a:extLst>
          </p:cNvPr>
          <p:cNvSpPr txBox="1">
            <a:spLocks/>
          </p:cNvSpPr>
          <p:nvPr/>
        </p:nvSpPr>
        <p:spPr>
          <a:xfrm>
            <a:off x="604838" y="5949950"/>
            <a:ext cx="9267825" cy="5873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BRAF</a:t>
            </a:r>
            <a:r>
              <a:rPr lang="de-DE"/>
              <a:t> Serin/Threonin-Kinase B-</a:t>
            </a:r>
            <a:r>
              <a:rPr lang="de-DE" err="1"/>
              <a:t>Raf</a:t>
            </a:r>
            <a:r>
              <a:rPr lang="de-DE"/>
              <a:t>. </a:t>
            </a:r>
            <a:r>
              <a:rPr lang="de-DE" b="1"/>
              <a:t>MEK</a:t>
            </a:r>
            <a:r>
              <a:rPr lang="de-DE"/>
              <a:t> </a:t>
            </a:r>
            <a:r>
              <a:rPr lang="de-DE" err="1"/>
              <a:t>Mitogen</a:t>
            </a:r>
            <a:r>
              <a:rPr lang="de-DE"/>
              <a:t>-aktivierte Proteinkinase-Kinase. </a:t>
            </a:r>
            <a:r>
              <a:rPr lang="de-DE" b="1"/>
              <a:t>ORR</a:t>
            </a:r>
            <a:r>
              <a:rPr lang="de-DE"/>
              <a:t> Gesamtansprechrate.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2EB30D7-E2E6-7EF5-A3A6-E23E5004E992}"/>
              </a:ext>
            </a:extLst>
          </p:cNvPr>
          <p:cNvSpPr txBox="1"/>
          <p:nvPr/>
        </p:nvSpPr>
        <p:spPr>
          <a:xfrm>
            <a:off x="1810630" y="3639543"/>
            <a:ext cx="3389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de-DE" b="1">
                <a:solidFill>
                  <a:schemeClr val="tx2"/>
                </a:solidFill>
                <a:sym typeface="Wingdings" panose="05000000000000000000" pitchFamily="2" charset="2"/>
              </a:rPr>
              <a:t>Zur prospektiven Dokumentation und Abfrage von Effektivität bei bestimmten seltenen </a:t>
            </a:r>
            <a:r>
              <a:rPr lang="de-DE" b="1" i="1">
                <a:solidFill>
                  <a:schemeClr val="tx2"/>
                </a:solidFill>
                <a:sym typeface="Wingdings" panose="05000000000000000000" pitchFamily="2" charset="2"/>
              </a:rPr>
              <a:t>BRAF</a:t>
            </a:r>
            <a:r>
              <a:rPr lang="de-DE" b="1">
                <a:solidFill>
                  <a:schemeClr val="tx2"/>
                </a:solidFill>
                <a:sym typeface="Wingdings" panose="05000000000000000000" pitchFamily="2" charset="2"/>
              </a:rPr>
              <a:t>-Mutationen wurde eine öffentlich zugängliche Datenbank entwickelt</a:t>
            </a:r>
            <a:endParaRPr lang="de-DE" b="1">
              <a:solidFill>
                <a:schemeClr val="tx2"/>
              </a:solidFill>
            </a:endParaRPr>
          </a:p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B68C41-0A88-22D0-4BB8-F5CAC5418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136" y="3429000"/>
            <a:ext cx="1653231" cy="165323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CE7EFDA-A965-AF14-37B8-C269E06E9F3E}"/>
              </a:ext>
            </a:extLst>
          </p:cNvPr>
          <p:cNvSpPr txBox="1"/>
          <p:nvPr/>
        </p:nvSpPr>
        <p:spPr>
          <a:xfrm>
            <a:off x="5306817" y="5121081"/>
            <a:ext cx="36028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>
                <a:solidFill>
                  <a:schemeClr val="tx2"/>
                </a:solidFill>
              </a:rPr>
              <a:t>https://www.klinikum.uni-heidelberg.de/hautklinik-zentrum/hauttumorzentrum/forschung/datenbank-seltene-braf-mutationen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C5B76B-3759-EE00-5F05-F5EC0C931C6C}"/>
              </a:ext>
            </a:extLst>
          </p:cNvPr>
          <p:cNvSpPr txBox="1"/>
          <p:nvPr/>
        </p:nvSpPr>
        <p:spPr>
          <a:xfrm>
            <a:off x="507562" y="6498264"/>
            <a:ext cx="60943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/>
              <a:t>Menzer C et al. </a:t>
            </a:r>
            <a:r>
              <a:rPr lang="en-GB" sz="900" err="1"/>
              <a:t>Eur</a:t>
            </a:r>
            <a:r>
              <a:rPr lang="en-GB" sz="900"/>
              <a:t> J Cancer. Published online August 9, 2025. doi:10.1016/j.ejca.2025.115703</a:t>
            </a:r>
          </a:p>
        </p:txBody>
      </p:sp>
    </p:spTree>
    <p:extLst>
      <p:ext uri="{BB962C8B-B14F-4D97-AF65-F5344CB8AC3E}">
        <p14:creationId xmlns:p14="http://schemas.microsoft.com/office/powerpoint/2010/main" val="155280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289C-63BE-3BC8-E132-1048E480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Fazit</a:t>
            </a:r>
            <a:br>
              <a:rPr lang="de-DE"/>
            </a:br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DE50B12-238E-C48B-F813-A80FA5137CF8}"/>
              </a:ext>
            </a:extLst>
          </p:cNvPr>
          <p:cNvSpPr/>
          <p:nvPr/>
        </p:nvSpPr>
        <p:spPr>
          <a:xfrm>
            <a:off x="808040" y="1294998"/>
            <a:ext cx="8198395" cy="43046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58863" lvl="4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600">
              <a:solidFill>
                <a:schemeClr val="tx2"/>
              </a:solidFill>
            </a:endParaRPr>
          </a:p>
        </p:txBody>
      </p:sp>
      <p:pic>
        <p:nvPicPr>
          <p:cNvPr id="13" name="Grafik 12" descr="Ein Bild, das Grafiken, Kreis, Design enthält.&#10;&#10;KI-generierte Inhalte können fehlerhaft sein.">
            <a:extLst>
              <a:ext uri="{FF2B5EF4-FFF2-40B4-BE49-F238E27FC236}">
                <a16:creationId xmlns:a16="http://schemas.microsoft.com/office/drawing/2014/main" id="{F37E755E-125F-6CD9-7EC3-6E78DFC7F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9" y="1074994"/>
            <a:ext cx="1080000" cy="108000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E7D1EC6-F7C6-4C89-8118-9AD3E1E68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681" y="1655988"/>
            <a:ext cx="6895165" cy="3546024"/>
          </a:xfrm>
        </p:spPr>
        <p:txBody>
          <a:bodyPr/>
          <a:lstStyle/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Auch Patient*innen mit seltenen aktivierenden </a:t>
            </a:r>
            <a:r>
              <a:rPr lang="de-DE" sz="1800" i="1" dirty="0">
                <a:solidFill>
                  <a:schemeClr val="tx2"/>
                </a:solidFill>
              </a:rPr>
              <a:t>BRAF</a:t>
            </a:r>
            <a:r>
              <a:rPr lang="de-DE" sz="1800" dirty="0">
                <a:solidFill>
                  <a:schemeClr val="tx2"/>
                </a:solidFill>
              </a:rPr>
              <a:t>-Mutationen können von einer zielgerichteten Therapie mit BRAF+MEK-Inhibition profitieren</a:t>
            </a:r>
          </a:p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Dabei war die kombinierte Blockade bei V600-non-E/K und Non-V600 Mutationen überlegen und sollte bei besserer Verträglichkeit auch bei Non-V600-Mutation </a:t>
            </a:r>
            <a:r>
              <a:rPr lang="de-DE" sz="1800" dirty="0" err="1">
                <a:solidFill>
                  <a:schemeClr val="tx2"/>
                </a:solidFill>
              </a:rPr>
              <a:t>ggü</a:t>
            </a:r>
            <a:r>
              <a:rPr lang="de-DE" sz="1800" dirty="0">
                <a:solidFill>
                  <a:schemeClr val="tx2"/>
                </a:solidFill>
              </a:rPr>
              <a:t>. einer Monotherapie mit </a:t>
            </a:r>
            <a:r>
              <a:rPr lang="de-DE" sz="1800" dirty="0" err="1">
                <a:solidFill>
                  <a:schemeClr val="tx2"/>
                </a:solidFill>
              </a:rPr>
              <a:t>MEKi</a:t>
            </a:r>
            <a:r>
              <a:rPr lang="de-DE" sz="1800" dirty="0">
                <a:solidFill>
                  <a:schemeClr val="tx2"/>
                </a:solidFill>
              </a:rPr>
              <a:t> bevorzugt werden</a:t>
            </a:r>
          </a:p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Die Ansprechrate (51 vs. 33 %) und das PFS (6,5 vs. 3,2 Monate) sind bei V600-non-E/K-Mutationen besser als bei Non-V600-Mutationen</a:t>
            </a:r>
          </a:p>
          <a:p>
            <a:pPr lvl="2">
              <a:buClr>
                <a:schemeClr val="accent2"/>
              </a:buClr>
            </a:pPr>
            <a:r>
              <a:rPr lang="de-DE" sz="1800" dirty="0">
                <a:solidFill>
                  <a:schemeClr val="tx2"/>
                </a:solidFill>
              </a:rPr>
              <a:t>Auch bei Patient*innen mit seltenen </a:t>
            </a:r>
            <a:r>
              <a:rPr lang="de-DE" sz="1800" i="1" dirty="0">
                <a:solidFill>
                  <a:schemeClr val="tx2"/>
                </a:solidFill>
              </a:rPr>
              <a:t>BRAF</a:t>
            </a:r>
            <a:r>
              <a:rPr lang="de-DE" sz="1800" dirty="0">
                <a:solidFill>
                  <a:schemeClr val="tx2"/>
                </a:solidFill>
              </a:rPr>
              <a:t>-Mutationen bestand eine Krankheitskontrolle über 4 Jahre (V600-non-E/K und K601, L597)</a:t>
            </a:r>
          </a:p>
          <a:p>
            <a:pPr lvl="2">
              <a:buClr>
                <a:schemeClr val="accent2"/>
              </a:buClr>
            </a:pPr>
            <a:endParaRPr lang="de-DE" sz="1800" dirty="0">
              <a:solidFill>
                <a:schemeClr val="tx2"/>
              </a:solidFill>
            </a:endParaRPr>
          </a:p>
          <a:p>
            <a:pPr lvl="2">
              <a:buClr>
                <a:schemeClr val="accent2"/>
              </a:buClr>
            </a:pP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EB289F8D-9A8F-48E1-94CA-8D9B3D426A41}"/>
              </a:ext>
            </a:extLst>
          </p:cNvPr>
          <p:cNvSpPr txBox="1">
            <a:spLocks/>
          </p:cNvSpPr>
          <p:nvPr/>
        </p:nvSpPr>
        <p:spPr>
          <a:xfrm>
            <a:off x="604838" y="5949950"/>
            <a:ext cx="9267825" cy="5873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460A9"/>
              </a:buClr>
              <a:buFontTx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BRAF</a:t>
            </a:r>
            <a:r>
              <a:rPr lang="de-DE"/>
              <a:t> Serin/Threonin-Kinase B-</a:t>
            </a:r>
            <a:r>
              <a:rPr lang="de-DE" err="1"/>
              <a:t>Raf</a:t>
            </a:r>
            <a:r>
              <a:rPr lang="de-DE"/>
              <a:t>. </a:t>
            </a:r>
            <a:r>
              <a:rPr lang="de-DE" b="1"/>
              <a:t>MEK</a:t>
            </a:r>
            <a:r>
              <a:rPr lang="de-DE"/>
              <a:t> </a:t>
            </a:r>
            <a:r>
              <a:rPr lang="de-DE" err="1"/>
              <a:t>Mitogen</a:t>
            </a:r>
            <a:r>
              <a:rPr lang="de-DE"/>
              <a:t>-aktivierte Proteinkinase-Kinase. </a:t>
            </a:r>
            <a:r>
              <a:rPr lang="de-DE" b="1" err="1"/>
              <a:t>MEKi</a:t>
            </a:r>
            <a:r>
              <a:rPr lang="de-DE" b="1"/>
              <a:t> </a:t>
            </a:r>
            <a:r>
              <a:rPr lang="de-DE"/>
              <a:t> MEK-Inhibitoren. </a:t>
            </a:r>
            <a:r>
              <a:rPr lang="de-DE" b="1"/>
              <a:t>PFS</a:t>
            </a:r>
            <a:r>
              <a:rPr lang="de-DE"/>
              <a:t> Progressionsfreies Überleben. </a:t>
            </a:r>
          </a:p>
        </p:txBody>
      </p:sp>
    </p:spTree>
    <p:extLst>
      <p:ext uri="{BB962C8B-B14F-4D97-AF65-F5344CB8AC3E}">
        <p14:creationId xmlns:p14="http://schemas.microsoft.com/office/powerpoint/2010/main" val="3424829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Novartis_RMLogo" id="{C76F9B20-1BBC-C442-B890-D454BDE65356}" vid="{AC1AA6F3-C969-A54D-9C38-3DDAFD142B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21ea6c-4d9c-45bb-9193-24ecb6c2c61d">
      <Terms xmlns="http://schemas.microsoft.com/office/infopath/2007/PartnerControls"/>
    </lcf76f155ced4ddcb4097134ff3c332f>
    <TaxCatchAll xmlns="fff0f7d4-3120-4cc8-bc0f-abb32822f1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6934695EFABC46B1AF047A381D0E57" ma:contentTypeVersion="16" ma:contentTypeDescription="Ein neues Dokument erstellen." ma:contentTypeScope="" ma:versionID="9aab029d7c3b3d7d1e6fc545f42847a0">
  <xsd:schema xmlns:xsd="http://www.w3.org/2001/XMLSchema" xmlns:xs="http://www.w3.org/2001/XMLSchema" xmlns:p="http://schemas.microsoft.com/office/2006/metadata/properties" xmlns:ns2="5d21ea6c-4d9c-45bb-9193-24ecb6c2c61d" xmlns:ns3="fff0f7d4-3120-4cc8-bc0f-abb32822f13d" targetNamespace="http://schemas.microsoft.com/office/2006/metadata/properties" ma:root="true" ma:fieldsID="9a65a415730412c40ee91574fbe1b9d8" ns2:_="" ns3:_="">
    <xsd:import namespace="5d21ea6c-4d9c-45bb-9193-24ecb6c2c61d"/>
    <xsd:import namespace="fff0f7d4-3120-4cc8-bc0f-abb32822f1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1ea6c-4d9c-45bb-9193-24ecb6c2c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737bc47b-3997-4ccb-824d-08e9c3bde3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0f7d4-3120-4cc8-bc0f-abb32822f13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1f0cd7d-d60a-4860-9d35-3e616c97959b}" ma:internalName="TaxCatchAll" ma:showField="CatchAllData" ma:web="fff0f7d4-3120-4cc8-bc0f-abb32822f1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40492B-BE09-43DA-8432-018744B117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D59ACC-9A8F-4C47-9F40-A86A6538FAAC}">
  <ds:schemaRefs>
    <ds:schemaRef ds:uri="http://schemas.microsoft.com/office/infopath/2007/PartnerControls"/>
    <ds:schemaRef ds:uri="5d21ea6c-4d9c-45bb-9193-24ecb6c2c61d"/>
    <ds:schemaRef ds:uri="http://purl.org/dc/terms/"/>
    <ds:schemaRef ds:uri="http://schemas.microsoft.com/office/2006/documentManagement/types"/>
    <ds:schemaRef ds:uri="fff0f7d4-3120-4cc8-bc0f-abb32822f13d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9a2d18e2-57c2-4645-9977-553537026fde"/>
    <ds:schemaRef ds:uri="8765a40b-f084-498f-b24f-37d590220da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AF89D2F-6E27-48E1-9EB9-1D6ED8C914A5}"/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1784</Words>
  <Application>Microsoft Office PowerPoint</Application>
  <PresentationFormat>Breitbild</PresentationFormat>
  <Paragraphs>274</Paragraphs>
  <Slides>7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Ping LCG Medium</vt:lpstr>
      <vt:lpstr>Wingdings</vt:lpstr>
      <vt:lpstr>Novartis | Reimagining Medicine</vt:lpstr>
      <vt:lpstr>think-cell Folie</vt:lpstr>
      <vt:lpstr>Targeted therapy for rare BRAF-mutated melanoma: updated multicenter analysis and launch of a publicly accessible online outcome database</vt:lpstr>
      <vt:lpstr>Hintergrund</vt:lpstr>
      <vt:lpstr>Studienziel und Methoden</vt:lpstr>
      <vt:lpstr>Ergebnisse für das PFS: V600-non-E/K und Non-V600-Mutationen</vt:lpstr>
      <vt:lpstr>Wirksamkeit einer Kombinationstherapie mit BRAF+MEK-Inhibition bei V600-non-E/K und Non-V600-Mutationen  </vt:lpstr>
      <vt:lpstr>Zentrale Studienergebnisse  </vt:lpstr>
      <vt:lpstr>Fazit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Science Snippet: Lodde et al 4 Jahresdaten</dc:title>
  <dc:creator>Tagari, Eleni</dc:creator>
  <cp:lastModifiedBy>Tagari, Eleni</cp:lastModifiedBy>
  <cp:revision>9</cp:revision>
  <dcterms:created xsi:type="dcterms:W3CDTF">2024-10-22T16:53:22Z</dcterms:created>
  <dcterms:modified xsi:type="dcterms:W3CDTF">2025-10-09T09:14:07Z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2023-10-12T11:34:02Z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9929b886-7866-4465-9bf7-3a0ab3cdd5a5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8e19d756-792e-42a1-bcad-4cb9051ddd2d_Enabled">
    <vt:lpwstr>true</vt:lpwstr>
  </property>
  <property fmtid="{D5CDD505-2E9C-101B-9397-08002B2CF9AE}" pid="10" name="MSIP_Label_8e19d756-792e-42a1-bcad-4cb9051ddd2d_SetDate">
    <vt:lpwstr>2024-09-09T16:18:40Z</vt:lpwstr>
  </property>
  <property fmtid="{D5CDD505-2E9C-101B-9397-08002B2CF9AE}" pid="11" name="MSIP_Label_8e19d756-792e-42a1-bcad-4cb9051ddd2d_Method">
    <vt:lpwstr>Standard</vt:lpwstr>
  </property>
  <property fmtid="{D5CDD505-2E9C-101B-9397-08002B2CF9AE}" pid="12" name="MSIP_Label_8e19d756-792e-42a1-bcad-4cb9051ddd2d_Name">
    <vt:lpwstr>Confidential</vt:lpwstr>
  </property>
  <property fmtid="{D5CDD505-2E9C-101B-9397-08002B2CF9AE}" pid="13" name="MSIP_Label_8e19d756-792e-42a1-bcad-4cb9051ddd2d_SiteId">
    <vt:lpwstr>41eb501a-f671-4ce0-a5bf-b64168c3705f</vt:lpwstr>
  </property>
  <property fmtid="{D5CDD505-2E9C-101B-9397-08002B2CF9AE}" pid="14" name="MSIP_Label_8e19d756-792e-42a1-bcad-4cb9051ddd2d_ActionId">
    <vt:lpwstr>d58f9b7f-cfa6-497f-99fd-0229cc3642c4</vt:lpwstr>
  </property>
  <property fmtid="{D5CDD505-2E9C-101B-9397-08002B2CF9AE}" pid="15" name="MSIP_Label_8e19d756-792e-42a1-bcad-4cb9051ddd2d_ContentBits">
    <vt:lpwstr>2</vt:lpwstr>
  </property>
  <property fmtid="{D5CDD505-2E9C-101B-9397-08002B2CF9AE}" pid="16" name="ClassificationContentMarkingFooterLocations">
    <vt:lpwstr>Novartis | Reimagining Medicine:7</vt:lpwstr>
  </property>
  <property fmtid="{D5CDD505-2E9C-101B-9397-08002B2CF9AE}" pid="17" name="ClassificationContentMarkingFooterText">
    <vt:lpwstr>Confidential - Not for Public Consumption or Distribution</vt:lpwstr>
  </property>
  <property fmtid="{D5CDD505-2E9C-101B-9397-08002B2CF9AE}" pid="18" name="MediaServiceImageTags">
    <vt:lpwstr/>
  </property>
  <property fmtid="{D5CDD505-2E9C-101B-9397-08002B2CF9AE}" pid="19" name="ContentTypeId">
    <vt:lpwstr>0x010100786934695EFABC46B1AF047A381D0E57</vt:lpwstr>
  </property>
</Properties>
</file>